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48" r:id="rId1"/>
  </p:sldMasterIdLst>
  <p:notesMasterIdLst>
    <p:notesMasterId r:id="rId17"/>
  </p:notesMasterIdLst>
  <p:sldIdLst>
    <p:sldId id="477" r:id="rId2"/>
    <p:sldId id="683" r:id="rId3"/>
    <p:sldId id="640" r:id="rId4"/>
    <p:sldId id="652" r:id="rId5"/>
    <p:sldId id="689" r:id="rId6"/>
    <p:sldId id="686" r:id="rId7"/>
    <p:sldId id="575" r:id="rId8"/>
    <p:sldId id="503" r:id="rId9"/>
    <p:sldId id="692" r:id="rId10"/>
    <p:sldId id="691" r:id="rId11"/>
    <p:sldId id="693" r:id="rId12"/>
    <p:sldId id="694" r:id="rId13"/>
    <p:sldId id="695" r:id="rId14"/>
    <p:sldId id="688" r:id="rId15"/>
    <p:sldId id="515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63FF15"/>
    <a:srgbClr val="13F9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2A2980-938B-A73C-4A09-CB2D51AD01D1}" v="6" dt="2019-11-17T12:10:48.016"/>
    <p1510:client id="{28B6C6C4-A053-0869-79E4-23DC2AF1B4C1}" v="1503" dt="2019-09-27T12:31:14.369"/>
    <p1510:client id="{4A2B8D40-B4FA-92FA-97DB-610916154C8B}" v="509" dt="2019-09-27T09:30:02.356"/>
    <p1510:client id="{510F623F-D3E1-458A-8319-91294C34BB7F}" v="1814" dt="2019-09-25T10:42:28.711"/>
    <p1510:client id="{D9891AC6-2949-9B1C-629C-FF64CBB7C6CA}" v="436" dt="2019-09-26T10:20:04.2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265" autoAdjust="0"/>
    <p:restoredTop sz="87712" autoAdjust="0"/>
  </p:normalViewPr>
  <p:slideViewPr>
    <p:cSldViewPr snapToGrid="0">
      <p:cViewPr varScale="1">
        <p:scale>
          <a:sx n="76" d="100"/>
          <a:sy n="76" d="100"/>
        </p:scale>
        <p:origin x="1085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00" d="100"/>
        <a:sy n="300" d="100"/>
      </p:scale>
      <p:origin x="0" y="0"/>
    </p:cViewPr>
  </p:notesTextViewPr>
  <p:sorterViewPr>
    <p:cViewPr>
      <p:scale>
        <a:sx n="100" d="100"/>
        <a:sy n="100" d="100"/>
      </p:scale>
      <p:origin x="0" y="-89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CEA326-FC93-4612-8E67-7C1F32D7645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8D6FAB7-4061-49F7-B231-8B58E4CD5DB1}">
      <dgm:prSet phldrT="[Text]"/>
      <dgm:spPr/>
      <dgm:t>
        <a:bodyPr/>
        <a:lstStyle/>
        <a:p>
          <a:r>
            <a:rPr lang="en-US" dirty="0"/>
            <a:t>Stating the problem</a:t>
          </a:r>
        </a:p>
      </dgm:t>
    </dgm:pt>
    <dgm:pt modelId="{EEE62BB2-4639-4CDC-A588-52CF2520D3FB}" type="parTrans" cxnId="{4EC32D5E-03EC-4042-9DE4-C0436C2DC7F8}">
      <dgm:prSet/>
      <dgm:spPr/>
      <dgm:t>
        <a:bodyPr/>
        <a:lstStyle/>
        <a:p>
          <a:endParaRPr lang="en-US"/>
        </a:p>
      </dgm:t>
    </dgm:pt>
    <dgm:pt modelId="{87F43974-E713-4ECE-8749-32F08349F75A}" type="sibTrans" cxnId="{4EC32D5E-03EC-4042-9DE4-C0436C2DC7F8}">
      <dgm:prSet/>
      <dgm:spPr/>
      <dgm:t>
        <a:bodyPr/>
        <a:lstStyle/>
        <a:p>
          <a:endParaRPr lang="en-US"/>
        </a:p>
      </dgm:t>
    </dgm:pt>
    <dgm:pt modelId="{97D56C57-C3BA-4932-9D3E-4811AD0A2255}">
      <dgm:prSet phldrT="[Text]"/>
      <dgm:spPr/>
      <dgm:t>
        <a:bodyPr/>
        <a:lstStyle/>
        <a:p>
          <a:r>
            <a:rPr lang="en-US" dirty="0"/>
            <a:t>Challenges</a:t>
          </a:r>
        </a:p>
      </dgm:t>
    </dgm:pt>
    <dgm:pt modelId="{37024BD4-0AF7-4E6E-A088-DDB584586D38}" type="parTrans" cxnId="{434BF13F-08B5-4CEB-B554-E2C9DA7313BE}">
      <dgm:prSet/>
      <dgm:spPr/>
      <dgm:t>
        <a:bodyPr/>
        <a:lstStyle/>
        <a:p>
          <a:endParaRPr lang="en-US"/>
        </a:p>
      </dgm:t>
    </dgm:pt>
    <dgm:pt modelId="{0D46F65D-A30F-48CC-85B5-9CF98A203DD6}" type="sibTrans" cxnId="{434BF13F-08B5-4CEB-B554-E2C9DA7313BE}">
      <dgm:prSet/>
      <dgm:spPr/>
      <dgm:t>
        <a:bodyPr/>
        <a:lstStyle/>
        <a:p>
          <a:endParaRPr lang="en-US"/>
        </a:p>
      </dgm:t>
    </dgm:pt>
    <dgm:pt modelId="{35A0771C-642A-465D-8AB3-578B16B8B03F}">
      <dgm:prSet phldrT="[Text]"/>
      <dgm:spPr/>
      <dgm:t>
        <a:bodyPr/>
        <a:lstStyle/>
        <a:p>
          <a:r>
            <a:rPr lang="en-US" dirty="0"/>
            <a:t>Previous studies</a:t>
          </a:r>
        </a:p>
      </dgm:t>
    </dgm:pt>
    <dgm:pt modelId="{A4D28674-D57C-41A0-8915-230A4C1DB5E5}" type="parTrans" cxnId="{0A849543-0F30-4434-A5BE-7EE01771A167}">
      <dgm:prSet/>
      <dgm:spPr/>
      <dgm:t>
        <a:bodyPr/>
        <a:lstStyle/>
        <a:p>
          <a:endParaRPr lang="en-US"/>
        </a:p>
      </dgm:t>
    </dgm:pt>
    <dgm:pt modelId="{9273F728-C1DF-4523-9B64-9D6177667AF2}" type="sibTrans" cxnId="{0A849543-0F30-4434-A5BE-7EE01771A167}">
      <dgm:prSet/>
      <dgm:spPr/>
      <dgm:t>
        <a:bodyPr/>
        <a:lstStyle/>
        <a:p>
          <a:endParaRPr lang="en-US"/>
        </a:p>
      </dgm:t>
    </dgm:pt>
    <dgm:pt modelId="{8879D88E-FBE9-4737-8D16-D86EDD6123CB}">
      <dgm:prSet phldrT="[Text]"/>
      <dgm:spPr/>
      <dgm:t>
        <a:bodyPr/>
        <a:lstStyle/>
        <a:p>
          <a:r>
            <a:rPr lang="en-US" dirty="0"/>
            <a:t>Gap</a:t>
          </a:r>
        </a:p>
      </dgm:t>
    </dgm:pt>
    <dgm:pt modelId="{64B2BB26-5B03-42E2-87A3-3F0F69E15AE9}" type="parTrans" cxnId="{E825EC19-726E-48E0-A649-1618303E898C}">
      <dgm:prSet/>
      <dgm:spPr/>
      <dgm:t>
        <a:bodyPr/>
        <a:lstStyle/>
        <a:p>
          <a:endParaRPr lang="en-US"/>
        </a:p>
      </dgm:t>
    </dgm:pt>
    <dgm:pt modelId="{28E797DB-DE72-4902-8468-DA5F28729739}" type="sibTrans" cxnId="{E825EC19-726E-48E0-A649-1618303E898C}">
      <dgm:prSet/>
      <dgm:spPr/>
      <dgm:t>
        <a:bodyPr/>
        <a:lstStyle/>
        <a:p>
          <a:endParaRPr lang="en-US"/>
        </a:p>
      </dgm:t>
    </dgm:pt>
    <dgm:pt modelId="{BAB48255-4AFE-4D48-8B27-9ED36E4D228F}">
      <dgm:prSet phldrT="[Text]"/>
      <dgm:spPr/>
      <dgm:t>
        <a:bodyPr/>
        <a:lstStyle/>
        <a:p>
          <a:r>
            <a:rPr lang="en-US" dirty="0"/>
            <a:t>Solutions</a:t>
          </a:r>
        </a:p>
      </dgm:t>
    </dgm:pt>
    <dgm:pt modelId="{B8C0EDAE-482E-43EB-99B7-156D9940DEBA}" type="parTrans" cxnId="{28B0A236-2CE2-4A42-A944-C6E779D15B01}">
      <dgm:prSet/>
      <dgm:spPr/>
      <dgm:t>
        <a:bodyPr/>
        <a:lstStyle/>
        <a:p>
          <a:endParaRPr lang="en-US"/>
        </a:p>
      </dgm:t>
    </dgm:pt>
    <dgm:pt modelId="{F663ED43-EA3B-45DA-A272-4CC205BB2C8A}" type="sibTrans" cxnId="{28B0A236-2CE2-4A42-A944-C6E779D15B01}">
      <dgm:prSet/>
      <dgm:spPr/>
      <dgm:t>
        <a:bodyPr/>
        <a:lstStyle/>
        <a:p>
          <a:endParaRPr lang="en-US"/>
        </a:p>
      </dgm:t>
    </dgm:pt>
    <dgm:pt modelId="{60991755-87AA-4C8A-9E96-DC9B1176B326}">
      <dgm:prSet phldrT="[Text]"/>
      <dgm:spPr/>
      <dgm:t>
        <a:bodyPr/>
        <a:lstStyle/>
        <a:p>
          <a:r>
            <a:rPr lang="en-US" dirty="0"/>
            <a:t>Comparisons</a:t>
          </a:r>
        </a:p>
      </dgm:t>
    </dgm:pt>
    <dgm:pt modelId="{F3F78954-7887-4BDC-94E2-05884B43F18D}" type="parTrans" cxnId="{A6C14905-4A68-4266-B475-3898123F19F7}">
      <dgm:prSet/>
      <dgm:spPr/>
      <dgm:t>
        <a:bodyPr/>
        <a:lstStyle/>
        <a:p>
          <a:endParaRPr lang="en-US"/>
        </a:p>
      </dgm:t>
    </dgm:pt>
    <dgm:pt modelId="{44466FF7-7390-4185-BCFA-32976052E26F}" type="sibTrans" cxnId="{A6C14905-4A68-4266-B475-3898123F19F7}">
      <dgm:prSet/>
      <dgm:spPr/>
      <dgm:t>
        <a:bodyPr/>
        <a:lstStyle/>
        <a:p>
          <a:endParaRPr lang="en-US"/>
        </a:p>
      </dgm:t>
    </dgm:pt>
    <dgm:pt modelId="{13464E08-98B2-47A7-8E2D-FB29C297B343}">
      <dgm:prSet phldrT="[Text]"/>
      <dgm:spPr/>
      <dgm:t>
        <a:bodyPr/>
        <a:lstStyle/>
        <a:p>
          <a:r>
            <a:rPr lang="en-US" dirty="0"/>
            <a:t>Results</a:t>
          </a:r>
        </a:p>
      </dgm:t>
    </dgm:pt>
    <dgm:pt modelId="{A3310B1D-E77F-4034-8FE7-F054119877A0}" type="parTrans" cxnId="{313F4BA9-728E-4A8A-9AA9-E8C498824EF9}">
      <dgm:prSet/>
      <dgm:spPr/>
      <dgm:t>
        <a:bodyPr/>
        <a:lstStyle/>
        <a:p>
          <a:endParaRPr lang="en-US"/>
        </a:p>
      </dgm:t>
    </dgm:pt>
    <dgm:pt modelId="{49634C5D-C302-4441-A0CA-66177B1123BA}" type="sibTrans" cxnId="{313F4BA9-728E-4A8A-9AA9-E8C498824EF9}">
      <dgm:prSet/>
      <dgm:spPr/>
      <dgm:t>
        <a:bodyPr/>
        <a:lstStyle/>
        <a:p>
          <a:endParaRPr lang="en-US"/>
        </a:p>
      </dgm:t>
    </dgm:pt>
    <dgm:pt modelId="{37751EBA-0F27-4814-913E-AF58F20EB534}">
      <dgm:prSet phldrT="[Text]"/>
      <dgm:spPr/>
      <dgm:t>
        <a:bodyPr/>
        <a:lstStyle/>
        <a:p>
          <a:r>
            <a:rPr lang="en-US" b="0" i="0" dirty="0"/>
            <a:t>Summary </a:t>
          </a:r>
          <a:endParaRPr lang="en-US" b="0" dirty="0"/>
        </a:p>
      </dgm:t>
    </dgm:pt>
    <dgm:pt modelId="{A70B710C-84FF-48AF-A507-8637D28CB6EF}" type="parTrans" cxnId="{93D81458-0155-4DA1-9090-757B6392A8E6}">
      <dgm:prSet/>
      <dgm:spPr/>
      <dgm:t>
        <a:bodyPr/>
        <a:lstStyle/>
        <a:p>
          <a:endParaRPr lang="en-US"/>
        </a:p>
      </dgm:t>
    </dgm:pt>
    <dgm:pt modelId="{D13681A3-0E6E-44E3-B544-D7AE04E2855B}" type="sibTrans" cxnId="{93D81458-0155-4DA1-9090-757B6392A8E6}">
      <dgm:prSet/>
      <dgm:spPr/>
      <dgm:t>
        <a:bodyPr/>
        <a:lstStyle/>
        <a:p>
          <a:endParaRPr lang="en-US"/>
        </a:p>
      </dgm:t>
    </dgm:pt>
    <dgm:pt modelId="{79701F42-D59A-4063-8330-334892CAAF30}" type="pres">
      <dgm:prSet presAssocID="{0CCEA326-FC93-4612-8E67-7C1F32D7645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7B75C24-4006-4930-8D3E-9EFC600D141D}" type="pres">
      <dgm:prSet presAssocID="{38D6FAB7-4061-49F7-B231-8B58E4CD5DB1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BF0A30-8B66-4587-9F60-7EEC67AA71A1}" type="pres">
      <dgm:prSet presAssocID="{87F43974-E713-4ECE-8749-32F08349F75A}" presName="sibTrans" presStyleCnt="0"/>
      <dgm:spPr/>
    </dgm:pt>
    <dgm:pt modelId="{D3BEB19A-F352-4F6A-BB40-D3F5F35EAB2D}" type="pres">
      <dgm:prSet presAssocID="{97D56C57-C3BA-4932-9D3E-4811AD0A2255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2016CB-B436-43BB-8256-BE779CFA1E16}" type="pres">
      <dgm:prSet presAssocID="{0D46F65D-A30F-48CC-85B5-9CF98A203DD6}" presName="sibTrans" presStyleCnt="0"/>
      <dgm:spPr/>
    </dgm:pt>
    <dgm:pt modelId="{E70E60E5-325C-407A-89CE-6B02369B6EB4}" type="pres">
      <dgm:prSet presAssocID="{35A0771C-642A-465D-8AB3-578B16B8B03F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C748FE-0408-439D-88EF-4D288948DEBD}" type="pres">
      <dgm:prSet presAssocID="{9273F728-C1DF-4523-9B64-9D6177667AF2}" presName="sibTrans" presStyleCnt="0"/>
      <dgm:spPr/>
    </dgm:pt>
    <dgm:pt modelId="{8101AF74-C050-40F6-A5B6-3FA63222D376}" type="pres">
      <dgm:prSet presAssocID="{8879D88E-FBE9-4737-8D16-D86EDD6123CB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12DA31-B514-4BFA-8F37-E094775C49FE}" type="pres">
      <dgm:prSet presAssocID="{28E797DB-DE72-4902-8468-DA5F28729739}" presName="sibTrans" presStyleCnt="0"/>
      <dgm:spPr/>
    </dgm:pt>
    <dgm:pt modelId="{8C4B398F-112D-4667-8B25-15E8A1DFCEE9}" type="pres">
      <dgm:prSet presAssocID="{BAB48255-4AFE-4D48-8B27-9ED36E4D228F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555457-A57E-4D1E-A5E2-EF2DCF4D9A93}" type="pres">
      <dgm:prSet presAssocID="{F663ED43-EA3B-45DA-A272-4CC205BB2C8A}" presName="sibTrans" presStyleCnt="0"/>
      <dgm:spPr/>
    </dgm:pt>
    <dgm:pt modelId="{CDB9AB0D-CE6C-49EE-BCC8-129E2A9C19D5}" type="pres">
      <dgm:prSet presAssocID="{13464E08-98B2-47A7-8E2D-FB29C297B343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86F0C2-2286-46E4-9B5A-734AD89E2959}" type="pres">
      <dgm:prSet presAssocID="{49634C5D-C302-4441-A0CA-66177B1123BA}" presName="sibTrans" presStyleCnt="0"/>
      <dgm:spPr/>
    </dgm:pt>
    <dgm:pt modelId="{9E2B23D3-5B12-4A90-80CB-3357733BE623}" type="pres">
      <dgm:prSet presAssocID="{60991755-87AA-4C8A-9E96-DC9B1176B326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410985-97B3-4824-B8C2-0168C7C74DCB}" type="pres">
      <dgm:prSet presAssocID="{44466FF7-7390-4185-BCFA-32976052E26F}" presName="sibTrans" presStyleCnt="0"/>
      <dgm:spPr/>
    </dgm:pt>
    <dgm:pt modelId="{D0983726-A69F-430E-B33C-F73B5180F7F2}" type="pres">
      <dgm:prSet presAssocID="{37751EBA-0F27-4814-913E-AF58F20EB534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A849543-0F30-4434-A5BE-7EE01771A167}" srcId="{0CCEA326-FC93-4612-8E67-7C1F32D76450}" destId="{35A0771C-642A-465D-8AB3-578B16B8B03F}" srcOrd="2" destOrd="0" parTransId="{A4D28674-D57C-41A0-8915-230A4C1DB5E5}" sibTransId="{9273F728-C1DF-4523-9B64-9D6177667AF2}"/>
    <dgm:cxn modelId="{9309AD49-A378-4E8F-8D7E-29FF6860DC10}" type="presOf" srcId="{BAB48255-4AFE-4D48-8B27-9ED36E4D228F}" destId="{8C4B398F-112D-4667-8B25-15E8A1DFCEE9}" srcOrd="0" destOrd="0" presId="urn:microsoft.com/office/officeart/2005/8/layout/default"/>
    <dgm:cxn modelId="{313F4BA9-728E-4A8A-9AA9-E8C498824EF9}" srcId="{0CCEA326-FC93-4612-8E67-7C1F32D76450}" destId="{13464E08-98B2-47A7-8E2D-FB29C297B343}" srcOrd="5" destOrd="0" parTransId="{A3310B1D-E77F-4034-8FE7-F054119877A0}" sibTransId="{49634C5D-C302-4441-A0CA-66177B1123BA}"/>
    <dgm:cxn modelId="{D3EE95BB-2A67-47DB-BE3A-343441C5E677}" type="presOf" srcId="{38D6FAB7-4061-49F7-B231-8B58E4CD5DB1}" destId="{B7B75C24-4006-4930-8D3E-9EFC600D141D}" srcOrd="0" destOrd="0" presId="urn:microsoft.com/office/officeart/2005/8/layout/default"/>
    <dgm:cxn modelId="{A4DDF74B-9FB4-43B3-AB14-D8942DA3F074}" type="presOf" srcId="{60991755-87AA-4C8A-9E96-DC9B1176B326}" destId="{9E2B23D3-5B12-4A90-80CB-3357733BE623}" srcOrd="0" destOrd="0" presId="urn:microsoft.com/office/officeart/2005/8/layout/default"/>
    <dgm:cxn modelId="{6427D6B7-F981-4E7C-9AEF-2B0DFAEFEB9C}" type="presOf" srcId="{8879D88E-FBE9-4737-8D16-D86EDD6123CB}" destId="{8101AF74-C050-40F6-A5B6-3FA63222D376}" srcOrd="0" destOrd="0" presId="urn:microsoft.com/office/officeart/2005/8/layout/default"/>
    <dgm:cxn modelId="{DDA1F321-68DE-482C-B768-23A7C9DC2430}" type="presOf" srcId="{37751EBA-0F27-4814-913E-AF58F20EB534}" destId="{D0983726-A69F-430E-B33C-F73B5180F7F2}" srcOrd="0" destOrd="0" presId="urn:microsoft.com/office/officeart/2005/8/layout/default"/>
    <dgm:cxn modelId="{62799131-ED8B-4B68-8994-4D74EEE6F39C}" type="presOf" srcId="{97D56C57-C3BA-4932-9D3E-4811AD0A2255}" destId="{D3BEB19A-F352-4F6A-BB40-D3F5F35EAB2D}" srcOrd="0" destOrd="0" presId="urn:microsoft.com/office/officeart/2005/8/layout/default"/>
    <dgm:cxn modelId="{A5D8E7FD-3E73-4383-A2A9-4A6B97B00CD6}" type="presOf" srcId="{13464E08-98B2-47A7-8E2D-FB29C297B343}" destId="{CDB9AB0D-CE6C-49EE-BCC8-129E2A9C19D5}" srcOrd="0" destOrd="0" presId="urn:microsoft.com/office/officeart/2005/8/layout/default"/>
    <dgm:cxn modelId="{28B0A236-2CE2-4A42-A944-C6E779D15B01}" srcId="{0CCEA326-FC93-4612-8E67-7C1F32D76450}" destId="{BAB48255-4AFE-4D48-8B27-9ED36E4D228F}" srcOrd="4" destOrd="0" parTransId="{B8C0EDAE-482E-43EB-99B7-156D9940DEBA}" sibTransId="{F663ED43-EA3B-45DA-A272-4CC205BB2C8A}"/>
    <dgm:cxn modelId="{D89E4592-5FBF-4086-B415-6DC0E34E871B}" type="presOf" srcId="{0CCEA326-FC93-4612-8E67-7C1F32D76450}" destId="{79701F42-D59A-4063-8330-334892CAAF30}" srcOrd="0" destOrd="0" presId="urn:microsoft.com/office/officeart/2005/8/layout/default"/>
    <dgm:cxn modelId="{4EC32D5E-03EC-4042-9DE4-C0436C2DC7F8}" srcId="{0CCEA326-FC93-4612-8E67-7C1F32D76450}" destId="{38D6FAB7-4061-49F7-B231-8B58E4CD5DB1}" srcOrd="0" destOrd="0" parTransId="{EEE62BB2-4639-4CDC-A588-52CF2520D3FB}" sibTransId="{87F43974-E713-4ECE-8749-32F08349F75A}"/>
    <dgm:cxn modelId="{434BF13F-08B5-4CEB-B554-E2C9DA7313BE}" srcId="{0CCEA326-FC93-4612-8E67-7C1F32D76450}" destId="{97D56C57-C3BA-4932-9D3E-4811AD0A2255}" srcOrd="1" destOrd="0" parTransId="{37024BD4-0AF7-4E6E-A088-DDB584586D38}" sibTransId="{0D46F65D-A30F-48CC-85B5-9CF98A203DD6}"/>
    <dgm:cxn modelId="{A6C14905-4A68-4266-B475-3898123F19F7}" srcId="{0CCEA326-FC93-4612-8E67-7C1F32D76450}" destId="{60991755-87AA-4C8A-9E96-DC9B1176B326}" srcOrd="6" destOrd="0" parTransId="{F3F78954-7887-4BDC-94E2-05884B43F18D}" sibTransId="{44466FF7-7390-4185-BCFA-32976052E26F}"/>
    <dgm:cxn modelId="{C412A6E5-2CD8-4E42-BF3C-132F734F77DC}" type="presOf" srcId="{35A0771C-642A-465D-8AB3-578B16B8B03F}" destId="{E70E60E5-325C-407A-89CE-6B02369B6EB4}" srcOrd="0" destOrd="0" presId="urn:microsoft.com/office/officeart/2005/8/layout/default"/>
    <dgm:cxn modelId="{93D81458-0155-4DA1-9090-757B6392A8E6}" srcId="{0CCEA326-FC93-4612-8E67-7C1F32D76450}" destId="{37751EBA-0F27-4814-913E-AF58F20EB534}" srcOrd="7" destOrd="0" parTransId="{A70B710C-84FF-48AF-A507-8637D28CB6EF}" sibTransId="{D13681A3-0E6E-44E3-B544-D7AE04E2855B}"/>
    <dgm:cxn modelId="{E825EC19-726E-48E0-A649-1618303E898C}" srcId="{0CCEA326-FC93-4612-8E67-7C1F32D76450}" destId="{8879D88E-FBE9-4737-8D16-D86EDD6123CB}" srcOrd="3" destOrd="0" parTransId="{64B2BB26-5B03-42E2-87A3-3F0F69E15AE9}" sibTransId="{28E797DB-DE72-4902-8468-DA5F28729739}"/>
    <dgm:cxn modelId="{3B01FF36-000D-44C3-BFD1-EB5EE0AF9CE8}" type="presParOf" srcId="{79701F42-D59A-4063-8330-334892CAAF30}" destId="{B7B75C24-4006-4930-8D3E-9EFC600D141D}" srcOrd="0" destOrd="0" presId="urn:microsoft.com/office/officeart/2005/8/layout/default"/>
    <dgm:cxn modelId="{0F69433E-A558-4BF7-8C80-013A219EE267}" type="presParOf" srcId="{79701F42-D59A-4063-8330-334892CAAF30}" destId="{21BF0A30-8B66-4587-9F60-7EEC67AA71A1}" srcOrd="1" destOrd="0" presId="urn:microsoft.com/office/officeart/2005/8/layout/default"/>
    <dgm:cxn modelId="{1EDA7BD8-C10A-4FA7-BB21-FE8042A92739}" type="presParOf" srcId="{79701F42-D59A-4063-8330-334892CAAF30}" destId="{D3BEB19A-F352-4F6A-BB40-D3F5F35EAB2D}" srcOrd="2" destOrd="0" presId="urn:microsoft.com/office/officeart/2005/8/layout/default"/>
    <dgm:cxn modelId="{7D5A25A1-E15F-434C-93FC-BD6D89D39455}" type="presParOf" srcId="{79701F42-D59A-4063-8330-334892CAAF30}" destId="{662016CB-B436-43BB-8256-BE779CFA1E16}" srcOrd="3" destOrd="0" presId="urn:microsoft.com/office/officeart/2005/8/layout/default"/>
    <dgm:cxn modelId="{D76CC2FB-F464-4BE2-BE2F-A5FB8624E6B3}" type="presParOf" srcId="{79701F42-D59A-4063-8330-334892CAAF30}" destId="{E70E60E5-325C-407A-89CE-6B02369B6EB4}" srcOrd="4" destOrd="0" presId="urn:microsoft.com/office/officeart/2005/8/layout/default"/>
    <dgm:cxn modelId="{D8EDA7C8-D64C-4F39-A124-D731BA2FA337}" type="presParOf" srcId="{79701F42-D59A-4063-8330-334892CAAF30}" destId="{7DC748FE-0408-439D-88EF-4D288948DEBD}" srcOrd="5" destOrd="0" presId="urn:microsoft.com/office/officeart/2005/8/layout/default"/>
    <dgm:cxn modelId="{BC8BC949-D4B1-4F9D-B9FF-430F7A7F2D3C}" type="presParOf" srcId="{79701F42-D59A-4063-8330-334892CAAF30}" destId="{8101AF74-C050-40F6-A5B6-3FA63222D376}" srcOrd="6" destOrd="0" presId="urn:microsoft.com/office/officeart/2005/8/layout/default"/>
    <dgm:cxn modelId="{E66AB384-7207-48B2-86F0-AA8FEE29C6E4}" type="presParOf" srcId="{79701F42-D59A-4063-8330-334892CAAF30}" destId="{6C12DA31-B514-4BFA-8F37-E094775C49FE}" srcOrd="7" destOrd="0" presId="urn:microsoft.com/office/officeart/2005/8/layout/default"/>
    <dgm:cxn modelId="{BFDDAA37-D8C6-4652-A665-1EC910DEAC8A}" type="presParOf" srcId="{79701F42-D59A-4063-8330-334892CAAF30}" destId="{8C4B398F-112D-4667-8B25-15E8A1DFCEE9}" srcOrd="8" destOrd="0" presId="urn:microsoft.com/office/officeart/2005/8/layout/default"/>
    <dgm:cxn modelId="{0C9E5E8A-F2C0-4682-920C-174B6203EF90}" type="presParOf" srcId="{79701F42-D59A-4063-8330-334892CAAF30}" destId="{B1555457-A57E-4D1E-A5E2-EF2DCF4D9A93}" srcOrd="9" destOrd="0" presId="urn:microsoft.com/office/officeart/2005/8/layout/default"/>
    <dgm:cxn modelId="{2BA40FF9-5ACF-463D-9C8E-70BD738521E4}" type="presParOf" srcId="{79701F42-D59A-4063-8330-334892CAAF30}" destId="{CDB9AB0D-CE6C-49EE-BCC8-129E2A9C19D5}" srcOrd="10" destOrd="0" presId="urn:microsoft.com/office/officeart/2005/8/layout/default"/>
    <dgm:cxn modelId="{7D52861A-C912-41E7-86CD-73F32DD7EB76}" type="presParOf" srcId="{79701F42-D59A-4063-8330-334892CAAF30}" destId="{2686F0C2-2286-46E4-9B5A-734AD89E2959}" srcOrd="11" destOrd="0" presId="urn:microsoft.com/office/officeart/2005/8/layout/default"/>
    <dgm:cxn modelId="{8CFD308C-144C-433A-979F-605DCAE9EC51}" type="presParOf" srcId="{79701F42-D59A-4063-8330-334892CAAF30}" destId="{9E2B23D3-5B12-4A90-80CB-3357733BE623}" srcOrd="12" destOrd="0" presId="urn:microsoft.com/office/officeart/2005/8/layout/default"/>
    <dgm:cxn modelId="{E5A4FA22-636D-473D-B262-AFEE240B3540}" type="presParOf" srcId="{79701F42-D59A-4063-8330-334892CAAF30}" destId="{4F410985-97B3-4824-B8C2-0168C7C74DCB}" srcOrd="13" destOrd="0" presId="urn:microsoft.com/office/officeart/2005/8/layout/default"/>
    <dgm:cxn modelId="{7D628D1B-08DA-4E65-B5DB-111A69D90209}" type="presParOf" srcId="{79701F42-D59A-4063-8330-334892CAAF30}" destId="{D0983726-A69F-430E-B33C-F73B5180F7F2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B75C24-4006-4930-8D3E-9EFC600D141D}">
      <dsp:nvSpPr>
        <dsp:cNvPr id="0" name=""/>
        <dsp:cNvSpPr/>
      </dsp:nvSpPr>
      <dsp:spPr>
        <a:xfrm>
          <a:off x="788352" y="188"/>
          <a:ext cx="1514453" cy="9086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Stating the problem</a:t>
          </a:r>
        </a:p>
      </dsp:txBody>
      <dsp:txXfrm>
        <a:off x="788352" y="188"/>
        <a:ext cx="1514453" cy="908672"/>
      </dsp:txXfrm>
    </dsp:sp>
    <dsp:sp modelId="{D3BEB19A-F352-4F6A-BB40-D3F5F35EAB2D}">
      <dsp:nvSpPr>
        <dsp:cNvPr id="0" name=""/>
        <dsp:cNvSpPr/>
      </dsp:nvSpPr>
      <dsp:spPr>
        <a:xfrm>
          <a:off x="2454251" y="188"/>
          <a:ext cx="1514453" cy="9086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Challenges</a:t>
          </a:r>
        </a:p>
      </dsp:txBody>
      <dsp:txXfrm>
        <a:off x="2454251" y="188"/>
        <a:ext cx="1514453" cy="908672"/>
      </dsp:txXfrm>
    </dsp:sp>
    <dsp:sp modelId="{E70E60E5-325C-407A-89CE-6B02369B6EB4}">
      <dsp:nvSpPr>
        <dsp:cNvPr id="0" name=""/>
        <dsp:cNvSpPr/>
      </dsp:nvSpPr>
      <dsp:spPr>
        <a:xfrm>
          <a:off x="788352" y="1060305"/>
          <a:ext cx="1514453" cy="9086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Previous studies</a:t>
          </a:r>
        </a:p>
      </dsp:txBody>
      <dsp:txXfrm>
        <a:off x="788352" y="1060305"/>
        <a:ext cx="1514453" cy="908672"/>
      </dsp:txXfrm>
    </dsp:sp>
    <dsp:sp modelId="{8101AF74-C050-40F6-A5B6-3FA63222D376}">
      <dsp:nvSpPr>
        <dsp:cNvPr id="0" name=""/>
        <dsp:cNvSpPr/>
      </dsp:nvSpPr>
      <dsp:spPr>
        <a:xfrm>
          <a:off x="2454251" y="1060305"/>
          <a:ext cx="1514453" cy="9086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Gap</a:t>
          </a:r>
        </a:p>
      </dsp:txBody>
      <dsp:txXfrm>
        <a:off x="2454251" y="1060305"/>
        <a:ext cx="1514453" cy="908672"/>
      </dsp:txXfrm>
    </dsp:sp>
    <dsp:sp modelId="{8C4B398F-112D-4667-8B25-15E8A1DFCEE9}">
      <dsp:nvSpPr>
        <dsp:cNvPr id="0" name=""/>
        <dsp:cNvSpPr/>
      </dsp:nvSpPr>
      <dsp:spPr>
        <a:xfrm>
          <a:off x="788352" y="2120423"/>
          <a:ext cx="1514453" cy="9086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Solutions</a:t>
          </a:r>
        </a:p>
      </dsp:txBody>
      <dsp:txXfrm>
        <a:off x="788352" y="2120423"/>
        <a:ext cx="1514453" cy="908672"/>
      </dsp:txXfrm>
    </dsp:sp>
    <dsp:sp modelId="{CDB9AB0D-CE6C-49EE-BCC8-129E2A9C19D5}">
      <dsp:nvSpPr>
        <dsp:cNvPr id="0" name=""/>
        <dsp:cNvSpPr/>
      </dsp:nvSpPr>
      <dsp:spPr>
        <a:xfrm>
          <a:off x="2454251" y="2120423"/>
          <a:ext cx="1514453" cy="9086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Results</a:t>
          </a:r>
        </a:p>
      </dsp:txBody>
      <dsp:txXfrm>
        <a:off x="2454251" y="2120423"/>
        <a:ext cx="1514453" cy="908672"/>
      </dsp:txXfrm>
    </dsp:sp>
    <dsp:sp modelId="{9E2B23D3-5B12-4A90-80CB-3357733BE623}">
      <dsp:nvSpPr>
        <dsp:cNvPr id="0" name=""/>
        <dsp:cNvSpPr/>
      </dsp:nvSpPr>
      <dsp:spPr>
        <a:xfrm>
          <a:off x="788352" y="3180540"/>
          <a:ext cx="1514453" cy="9086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Comparisons</a:t>
          </a:r>
        </a:p>
      </dsp:txBody>
      <dsp:txXfrm>
        <a:off x="788352" y="3180540"/>
        <a:ext cx="1514453" cy="908672"/>
      </dsp:txXfrm>
    </dsp:sp>
    <dsp:sp modelId="{D0983726-A69F-430E-B33C-F73B5180F7F2}">
      <dsp:nvSpPr>
        <dsp:cNvPr id="0" name=""/>
        <dsp:cNvSpPr/>
      </dsp:nvSpPr>
      <dsp:spPr>
        <a:xfrm>
          <a:off x="2454251" y="3180540"/>
          <a:ext cx="1514453" cy="9086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i="0" kern="1200" dirty="0"/>
            <a:t>Summary </a:t>
          </a:r>
          <a:endParaRPr lang="en-US" sz="2000" b="0" kern="1200" dirty="0"/>
        </a:p>
      </dsp:txBody>
      <dsp:txXfrm>
        <a:off x="2454251" y="3180540"/>
        <a:ext cx="1514453" cy="9086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59970-978D-4C0E-8CAE-5891C42D3D83}" type="datetimeFigureOut">
              <a:rPr lang="en-US" smtClean="0"/>
              <a:pPr/>
              <a:t>12/15/2024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6B29BD-AB77-4D5A-AAF8-58CDD1F6EF25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B29BD-AB77-4D5A-AAF8-58CDD1F6EF25}" type="slidenum">
              <a:rPr lang="en-IN" smtClean="0"/>
              <a:pPr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07283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B29BD-AB77-4D5A-AAF8-58CDD1F6EF25}" type="slidenum">
              <a:rPr lang="en-IN" smtClean="0"/>
              <a:pPr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4268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B29BD-AB77-4D5A-AAF8-58CDD1F6EF25}" type="slidenum">
              <a:rPr lang="en-IN" smtClean="0"/>
              <a:pPr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57224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B29BD-AB77-4D5A-AAF8-58CDD1F6EF25}" type="slidenum">
              <a:rPr lang="en-IN" smtClean="0"/>
              <a:pPr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79366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B29BD-AB77-4D5A-AAF8-58CDD1F6EF25}" type="slidenum">
              <a:rPr lang="en-IN" smtClean="0"/>
              <a:pPr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33627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B29BD-AB77-4D5A-AAF8-58CDD1F6EF25}" type="slidenum">
              <a:rPr lang="en-IN" smtClean="0"/>
              <a:pPr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0854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B29BD-AB77-4D5A-AAF8-58CDD1F6EF25}" type="slidenum">
              <a:rPr lang="en-IN" smtClean="0"/>
              <a:pPr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83486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90D22F-6BFB-4592-9075-23A0796D4DBC}"/>
              </a:ext>
            </a:extLst>
          </p:cNvPr>
          <p:cNvSpPr/>
          <p:nvPr userDrawn="1"/>
        </p:nvSpPr>
        <p:spPr>
          <a:xfrm>
            <a:off x="0" y="-27992"/>
            <a:ext cx="9144000" cy="533400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IN" sz="3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142212"/>
            <a:ext cx="9144000" cy="1371600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spcBef>
                <a:spcPct val="0"/>
              </a:spcBef>
              <a:defRPr/>
            </a:pPr>
            <a:r>
              <a:rPr lang="en-IN" sz="3600" dirty="0" smtClean="0">
                <a:solidFill>
                  <a:schemeClr val="bg1"/>
                </a:solidFill>
              </a:rPr>
              <a:t>iiANET: Inception Inspired Attention Hybrid Network for efficient Long-range dependency</a:t>
            </a:r>
            <a:endParaRPr lang="en-IN" sz="3600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7DEEB8-FF1A-47E7-86F3-0A1F9CA2B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250" y="66892"/>
            <a:ext cx="4455750" cy="101574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5C8D8B6-7239-4BA7-8A89-BB850C6482D7}"/>
              </a:ext>
            </a:extLst>
          </p:cNvPr>
          <p:cNvSpPr txBox="1"/>
          <p:nvPr/>
        </p:nvSpPr>
        <p:spPr>
          <a:xfrm>
            <a:off x="1518568" y="2573385"/>
            <a:ext cx="6106864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2200" b="1" dirty="0"/>
              <a:t>https://</a:t>
            </a:r>
            <a:r>
              <a:rPr lang="en-IN" sz="2200" b="1" dirty="0" smtClean="0"/>
              <a:t>github.com/yunusa2k2/iiANET</a:t>
            </a:r>
            <a:endParaRPr lang="en-IN" sz="2200" b="1" dirty="0" smtClean="0"/>
          </a:p>
          <a:p>
            <a:pPr algn="ctr"/>
            <a:endParaRPr lang="en-IN" sz="2200" b="1" dirty="0"/>
          </a:p>
          <a:p>
            <a:pPr algn="ctr"/>
            <a:r>
              <a:rPr lang="en-IN" sz="2200" b="1" dirty="0" smtClean="0"/>
              <a:t>Presentation </a:t>
            </a:r>
            <a:r>
              <a:rPr lang="en-IN" sz="2200" b="1" dirty="0" smtClean="0"/>
              <a:t>by</a:t>
            </a:r>
          </a:p>
          <a:p>
            <a:pPr algn="ctr"/>
            <a:r>
              <a:rPr lang="en-IN" sz="2200" b="1" dirty="0" smtClean="0"/>
              <a:t>Haruna </a:t>
            </a:r>
            <a:r>
              <a:rPr lang="en-IN" sz="2200" b="1" dirty="0" smtClean="0"/>
              <a:t>Yunusa, PhD</a:t>
            </a:r>
          </a:p>
          <a:p>
            <a:pPr algn="ctr"/>
            <a:r>
              <a:rPr lang="en-IN" sz="2000" dirty="0" smtClean="0"/>
              <a:t>Pattern Recognition and Intelligent Systems</a:t>
            </a:r>
          </a:p>
          <a:p>
            <a:pPr algn="ctr"/>
            <a:r>
              <a:rPr lang="en-IN" sz="2000" dirty="0" smtClean="0"/>
              <a:t>School </a:t>
            </a:r>
            <a:r>
              <a:rPr lang="en-IN" sz="2000" dirty="0"/>
              <a:t>of Automation Science and Electrical </a:t>
            </a:r>
            <a:r>
              <a:rPr lang="en-IN" sz="2000" dirty="0" smtClean="0"/>
              <a:t>Engineering,</a:t>
            </a:r>
          </a:p>
          <a:p>
            <a:pPr algn="ctr"/>
            <a:r>
              <a:rPr lang="en-IN" sz="2000" dirty="0" smtClean="0"/>
              <a:t>Beihang University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962" y="170554"/>
            <a:ext cx="3121152" cy="6888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1424"/>
            <a:ext cx="9144000" cy="195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496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FEBCA7-3568-4940-A922-AADE56CC4277}"/>
              </a:ext>
            </a:extLst>
          </p:cNvPr>
          <p:cNvSpPr txBox="1"/>
          <p:nvPr/>
        </p:nvSpPr>
        <p:spPr>
          <a:xfrm>
            <a:off x="86059" y="-72312"/>
            <a:ext cx="5793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 smtClean="0">
                <a:solidFill>
                  <a:schemeClr val="bg1"/>
                </a:solidFill>
              </a:rPr>
              <a:t>IMAGENET1K</a:t>
            </a:r>
            <a:endParaRPr lang="en-IN" sz="32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4773361"/>
                  </p:ext>
                </p:extLst>
              </p:nvPr>
            </p:nvGraphicFramePr>
            <p:xfrm>
              <a:off x="914401" y="1175660"/>
              <a:ext cx="7214500" cy="4032000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995899">
                      <a:extLst>
                        <a:ext uri="{9D8B030D-6E8A-4147-A177-3AD203B41FA5}">
                          <a16:colId xmlns:a16="http://schemas.microsoft.com/office/drawing/2014/main" val="3687985112"/>
                        </a:ext>
                      </a:extLst>
                    </a:gridCol>
                    <a:gridCol w="1209371">
                      <a:extLst>
                        <a:ext uri="{9D8B030D-6E8A-4147-A177-3AD203B41FA5}">
                          <a16:colId xmlns:a16="http://schemas.microsoft.com/office/drawing/2014/main" val="2332534085"/>
                        </a:ext>
                      </a:extLst>
                    </a:gridCol>
                    <a:gridCol w="429362">
                      <a:extLst>
                        <a:ext uri="{9D8B030D-6E8A-4147-A177-3AD203B41FA5}">
                          <a16:colId xmlns:a16="http://schemas.microsoft.com/office/drawing/2014/main" val="1856437865"/>
                        </a:ext>
                      </a:extLst>
                    </a:gridCol>
                    <a:gridCol w="710039">
                      <a:extLst>
                        <a:ext uri="{9D8B030D-6E8A-4147-A177-3AD203B41FA5}">
                          <a16:colId xmlns:a16="http://schemas.microsoft.com/office/drawing/2014/main" val="1113938142"/>
                        </a:ext>
                      </a:extLst>
                    </a:gridCol>
                    <a:gridCol w="710039">
                      <a:extLst>
                        <a:ext uri="{9D8B030D-6E8A-4147-A177-3AD203B41FA5}">
                          <a16:colId xmlns:a16="http://schemas.microsoft.com/office/drawing/2014/main" val="4093725176"/>
                        </a:ext>
                      </a:extLst>
                    </a:gridCol>
                    <a:gridCol w="787165">
                      <a:extLst>
                        <a:ext uri="{9D8B030D-6E8A-4147-A177-3AD203B41FA5}">
                          <a16:colId xmlns:a16="http://schemas.microsoft.com/office/drawing/2014/main" val="587412428"/>
                        </a:ext>
                      </a:extLst>
                    </a:gridCol>
                    <a:gridCol w="787165">
                      <a:extLst>
                        <a:ext uri="{9D8B030D-6E8A-4147-A177-3AD203B41FA5}">
                          <a16:colId xmlns:a16="http://schemas.microsoft.com/office/drawing/2014/main" val="3669588472"/>
                        </a:ext>
                      </a:extLst>
                    </a:gridCol>
                    <a:gridCol w="792730">
                      <a:extLst>
                        <a:ext uri="{9D8B030D-6E8A-4147-A177-3AD203B41FA5}">
                          <a16:colId xmlns:a16="http://schemas.microsoft.com/office/drawing/2014/main" val="2941695072"/>
                        </a:ext>
                      </a:extLst>
                    </a:gridCol>
                    <a:gridCol w="792730">
                      <a:extLst>
                        <a:ext uri="{9D8B030D-6E8A-4147-A177-3AD203B41FA5}">
                          <a16:colId xmlns:a16="http://schemas.microsoft.com/office/drawing/2014/main" val="2005219547"/>
                        </a:ext>
                      </a:extLst>
                    </a:gridCol>
                  </a:tblGrid>
                  <a:tr h="445957"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Dataset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Backbone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Size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Train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#Params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FLOPs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Throughput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top-1 acc.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top-5 acc.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4279837785"/>
                      </a:ext>
                    </a:extLst>
                  </a:tr>
                  <a:tr h="229480">
                    <a:tc rowSpan="14">
                      <a:txBody>
                        <a:bodyPr/>
                        <a:lstStyle/>
                        <a:p>
                          <a:pPr marL="71755" marR="71755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</a:p>
                        <a:p>
                          <a:pPr marL="71755" marR="71755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IMAGENET1K [39]</a:t>
                          </a:r>
                          <a:endParaRPr lang="en-US" sz="14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vert="vert"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ResNet-50 [1]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224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25.6 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7.71 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76.0 %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93.0 %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2730480414"/>
                      </a:ext>
                    </a:extLst>
                  </a:tr>
                  <a:tr h="281762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ResNet-101 [1]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224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44.5 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14.58G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78.0%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94.0 %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2663099859"/>
                      </a:ext>
                    </a:extLst>
                  </a:tr>
                  <a:tr h="22948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EffNet-B4 [2]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224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19.3 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2.86G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82.9%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96.4 %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2535033203"/>
                      </a:ext>
                    </a:extLst>
                  </a:tr>
                  <a:tr h="22948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EffNet-B5 [2]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224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30.4 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4.49G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83.6%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96.7 %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2927420077"/>
                      </a:ext>
                    </a:extLst>
                  </a:tr>
                  <a:tr h="22948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Dense169 [36]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224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14.1 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5.81G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76.2%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93.2 %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71242963"/>
                      </a:ext>
                    </a:extLst>
                  </a:tr>
                  <a:tr h="281762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Dense 201 [36]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224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20.0 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7.35G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77.42%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93.6 %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727423657"/>
                      </a:ext>
                    </a:extLst>
                  </a:tr>
                  <a:tr h="22948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ViT-B/16 [6]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224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150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86.6 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16.86G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77.91%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93.6 %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1266634285"/>
                      </a:ext>
                    </a:extLst>
                  </a:tr>
                  <a:tr h="281762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ViT-L/16 [6]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224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304.3 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59.69G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76.53%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93.2 %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2112634147"/>
                      </a:ext>
                    </a:extLst>
                  </a:tr>
                  <a:tr h="445957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MobileViT-S [37]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256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77.0%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94.6 %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2087371815"/>
                      </a:ext>
                    </a:extLst>
                  </a:tr>
                  <a:tr h="22948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DiNAT-B [29]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224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13.7G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764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84.40%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370783271"/>
                      </a:ext>
                    </a:extLst>
                  </a:tr>
                  <a:tr h="22948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Dilate-B [38]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224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48M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9.96G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84.9%</a:t>
                          </a:r>
                          <a:endParaRPr lang="en-US" sz="14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242315714"/>
                      </a:ext>
                    </a:extLst>
                  </a:tr>
                  <a:tr h="22948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BoT50[11]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256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25.6M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3.18G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84.4%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230203181"/>
                      </a:ext>
                    </a:extLst>
                  </a:tr>
                  <a:tr h="22948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CoAtNet-3[28]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224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168M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32.53G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84.5%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1242655333"/>
                      </a:ext>
                    </a:extLst>
                  </a:tr>
                  <a:tr h="22948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iiANET[ours]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299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25.2M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8.22G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79.34%</a:t>
                          </a:r>
                          <a:endParaRPr lang="en-US" sz="14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94.71 %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19512428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4773361"/>
                  </p:ext>
                </p:extLst>
              </p:nvPr>
            </p:nvGraphicFramePr>
            <p:xfrm>
              <a:off x="914401" y="1175660"/>
              <a:ext cx="7214500" cy="4032000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995899">
                      <a:extLst>
                        <a:ext uri="{9D8B030D-6E8A-4147-A177-3AD203B41FA5}">
                          <a16:colId xmlns:a16="http://schemas.microsoft.com/office/drawing/2014/main" val="3687985112"/>
                        </a:ext>
                      </a:extLst>
                    </a:gridCol>
                    <a:gridCol w="1209371">
                      <a:extLst>
                        <a:ext uri="{9D8B030D-6E8A-4147-A177-3AD203B41FA5}">
                          <a16:colId xmlns:a16="http://schemas.microsoft.com/office/drawing/2014/main" val="2332534085"/>
                        </a:ext>
                      </a:extLst>
                    </a:gridCol>
                    <a:gridCol w="429362">
                      <a:extLst>
                        <a:ext uri="{9D8B030D-6E8A-4147-A177-3AD203B41FA5}">
                          <a16:colId xmlns:a16="http://schemas.microsoft.com/office/drawing/2014/main" val="1856437865"/>
                        </a:ext>
                      </a:extLst>
                    </a:gridCol>
                    <a:gridCol w="710039">
                      <a:extLst>
                        <a:ext uri="{9D8B030D-6E8A-4147-A177-3AD203B41FA5}">
                          <a16:colId xmlns:a16="http://schemas.microsoft.com/office/drawing/2014/main" val="1113938142"/>
                        </a:ext>
                      </a:extLst>
                    </a:gridCol>
                    <a:gridCol w="710039">
                      <a:extLst>
                        <a:ext uri="{9D8B030D-6E8A-4147-A177-3AD203B41FA5}">
                          <a16:colId xmlns:a16="http://schemas.microsoft.com/office/drawing/2014/main" val="4093725176"/>
                        </a:ext>
                      </a:extLst>
                    </a:gridCol>
                    <a:gridCol w="787165">
                      <a:extLst>
                        <a:ext uri="{9D8B030D-6E8A-4147-A177-3AD203B41FA5}">
                          <a16:colId xmlns:a16="http://schemas.microsoft.com/office/drawing/2014/main" val="587412428"/>
                        </a:ext>
                      </a:extLst>
                    </a:gridCol>
                    <a:gridCol w="787165">
                      <a:extLst>
                        <a:ext uri="{9D8B030D-6E8A-4147-A177-3AD203B41FA5}">
                          <a16:colId xmlns:a16="http://schemas.microsoft.com/office/drawing/2014/main" val="3669588472"/>
                        </a:ext>
                      </a:extLst>
                    </a:gridCol>
                    <a:gridCol w="792730">
                      <a:extLst>
                        <a:ext uri="{9D8B030D-6E8A-4147-A177-3AD203B41FA5}">
                          <a16:colId xmlns:a16="http://schemas.microsoft.com/office/drawing/2014/main" val="2941695072"/>
                        </a:ext>
                      </a:extLst>
                    </a:gridCol>
                    <a:gridCol w="792730">
                      <a:extLst>
                        <a:ext uri="{9D8B030D-6E8A-4147-A177-3AD203B41FA5}">
                          <a16:colId xmlns:a16="http://schemas.microsoft.com/office/drawing/2014/main" val="2005219547"/>
                        </a:ext>
                      </a:extLst>
                    </a:gridCol>
                  </a:tblGrid>
                  <a:tr h="445957"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Dataset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Backbone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Size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Train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#Params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FLOPs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Throughput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top-1 acc.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top-5 acc.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4279837785"/>
                      </a:ext>
                    </a:extLst>
                  </a:tr>
                  <a:tr h="229480">
                    <a:tc rowSpan="14">
                      <a:txBody>
                        <a:bodyPr/>
                        <a:lstStyle/>
                        <a:p>
                          <a:pPr marL="71755" marR="71755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</a:p>
                        <a:p>
                          <a:pPr marL="71755" marR="71755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IMAGENET1K [39]</a:t>
                          </a:r>
                          <a:endParaRPr lang="en-US" sz="14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vert="vert"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ResNet-50 [1]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4450" marR="44450" marT="0" marB="0">
                        <a:blipFill>
                          <a:blip r:embed="rId2"/>
                          <a:stretch>
                            <a:fillRect l="-520000" t="-236842" r="-1077143" b="-14684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25.6 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7.71 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76.0 %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93.0 %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2730480414"/>
                      </a:ext>
                    </a:extLst>
                  </a:tr>
                  <a:tr h="281762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ResNet-101 [1]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4450" marR="44450" marT="0" marB="0">
                        <a:blipFill>
                          <a:blip r:embed="rId2"/>
                          <a:stretch>
                            <a:fillRect l="-520000" t="-278261" r="-1077143" b="-11130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44.5 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14.58G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78.0%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94.0 %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2663099859"/>
                      </a:ext>
                    </a:extLst>
                  </a:tr>
                  <a:tr h="22948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EffNet-B4 [2]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4450" marR="44450" marT="0" marB="0">
                        <a:blipFill>
                          <a:blip r:embed="rId2"/>
                          <a:stretch>
                            <a:fillRect l="-520000" t="-457895" r="-1077143" b="-12473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19.3 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2.86G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82.9%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96.4 %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2535033203"/>
                      </a:ext>
                    </a:extLst>
                  </a:tr>
                  <a:tr h="22948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EffNet-B5 [2]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4450" marR="44450" marT="0" marB="0">
                        <a:blipFill>
                          <a:blip r:embed="rId2"/>
                          <a:stretch>
                            <a:fillRect l="-520000" t="-557895" r="-1077143" b="-11473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30.4 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4.49G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83.6%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96.7 %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2927420077"/>
                      </a:ext>
                    </a:extLst>
                  </a:tr>
                  <a:tr h="22948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Dense169 [36]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4450" marR="44450" marT="0" marB="0">
                        <a:blipFill>
                          <a:blip r:embed="rId2"/>
                          <a:stretch>
                            <a:fillRect l="-520000" t="-657895" r="-1077143" b="-10473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14.1 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5.81G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76.2%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93.2 %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71242963"/>
                      </a:ext>
                    </a:extLst>
                  </a:tr>
                  <a:tr h="281762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Dense 201 [36]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4450" marR="44450" marT="0" marB="0">
                        <a:blipFill>
                          <a:blip r:embed="rId2"/>
                          <a:stretch>
                            <a:fillRect l="-520000" t="-626087" r="-1077143" b="-76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20.0 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7.35G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77.42%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93.6 %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727423657"/>
                      </a:ext>
                    </a:extLst>
                  </a:tr>
                  <a:tr h="22948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ViT-B/16 [6]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4450" marR="44450" marT="0" marB="0">
                        <a:blipFill>
                          <a:blip r:embed="rId2"/>
                          <a:stretch>
                            <a:fillRect l="-520000" t="-878947" r="-1077143" b="-8263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150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86.6 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16.86G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77.91%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93.6 %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1266634285"/>
                      </a:ext>
                    </a:extLst>
                  </a:tr>
                  <a:tr h="281762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ViT-L/16 [6]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4450" marR="44450" marT="0" marB="0">
                        <a:blipFill>
                          <a:blip r:embed="rId2"/>
                          <a:stretch>
                            <a:fillRect l="-520000" t="-808696" r="-1077143" b="-5826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304.3 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59.69G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76.53%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93.2 %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2112634147"/>
                      </a:ext>
                    </a:extLst>
                  </a:tr>
                  <a:tr h="445957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MobileViT-S [37]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4450" marR="44450" marT="0" marB="0">
                        <a:blipFill>
                          <a:blip r:embed="rId2"/>
                          <a:stretch>
                            <a:fillRect l="-520000" t="-572603" r="-1077143" b="-2671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77.0%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94.6 %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2087371815"/>
                      </a:ext>
                    </a:extLst>
                  </a:tr>
                  <a:tr h="22948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DiNAT-B [29]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4450" marR="44450" marT="0" marB="0">
                        <a:blipFill>
                          <a:blip r:embed="rId2"/>
                          <a:stretch>
                            <a:fillRect l="-520000" t="-1292105" r="-1077143" b="-4131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13.7G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764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84.40%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370783271"/>
                      </a:ext>
                    </a:extLst>
                  </a:tr>
                  <a:tr h="22948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Dilate-B [38]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4450" marR="44450" marT="0" marB="0">
                        <a:blipFill>
                          <a:blip r:embed="rId2"/>
                          <a:stretch>
                            <a:fillRect l="-520000" t="-1392105" r="-1077143" b="-3131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48M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9.96G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84.9%</a:t>
                          </a:r>
                          <a:endParaRPr lang="en-US" sz="14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242315714"/>
                      </a:ext>
                    </a:extLst>
                  </a:tr>
                  <a:tr h="22948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BoT50[11]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4450" marR="44450" marT="0" marB="0">
                        <a:blipFill>
                          <a:blip r:embed="rId2"/>
                          <a:stretch>
                            <a:fillRect l="-520000" t="-1492105" r="-1077143" b="-2131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25.6M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3.18G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84.4%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230203181"/>
                      </a:ext>
                    </a:extLst>
                  </a:tr>
                  <a:tr h="22948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CoAtNet-3[28]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4450" marR="44450" marT="0" marB="0">
                        <a:blipFill>
                          <a:blip r:embed="rId2"/>
                          <a:stretch>
                            <a:fillRect l="-520000" t="-1635135" r="-1077143" b="-1189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168M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32.53G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84.5%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1242655333"/>
                      </a:ext>
                    </a:extLst>
                  </a:tr>
                  <a:tr h="22948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iiANET[ours]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4450" marR="44450" marT="0" marB="0">
                        <a:blipFill>
                          <a:blip r:embed="rId2"/>
                          <a:stretch>
                            <a:fillRect l="-520000" t="-1689474" r="-1077143" b="-157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25.2M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8.22G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79.34%</a:t>
                          </a:r>
                          <a:endParaRPr lang="en-US" sz="14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94.71 %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1951242807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1421"/>
            <a:ext cx="9144000" cy="868190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00061" y="5158850"/>
            <a:ext cx="851072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iiANET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achieves </a:t>
            </a:r>
            <a:r>
              <a:rPr lang="en-US" altLang="en-US" sz="1400" b="1" dirty="0" smtClean="0">
                <a:latin typeface="Arial" panose="020B0604020202020204" pitchFamily="34" charset="0"/>
              </a:rPr>
              <a:t>79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.34% Top-1 Accuracy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with 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94.71% Top-5 Accuracy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outperforming ResNet-50/100,</a:t>
            </a:r>
            <a:r>
              <a:rPr kumimoji="0" lang="en-US" alt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ViT-L/16 and ViT-B/16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models.</a:t>
            </a:r>
            <a:r>
              <a:rPr kumimoji="0" lang="en-US" alt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Efficient performance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with 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25.2M parameters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8.22G FLOPs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177260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FEBCA7-3568-4940-A922-AADE56CC4277}"/>
              </a:ext>
            </a:extLst>
          </p:cNvPr>
          <p:cNvSpPr txBox="1"/>
          <p:nvPr/>
        </p:nvSpPr>
        <p:spPr>
          <a:xfrm>
            <a:off x="86059" y="-72312"/>
            <a:ext cx="5793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 smtClean="0">
                <a:solidFill>
                  <a:schemeClr val="bg1"/>
                </a:solidFill>
              </a:rPr>
              <a:t>COCO17 Dataset  Detection</a:t>
            </a:r>
            <a:endParaRPr lang="en-IN" sz="32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1421"/>
            <a:ext cx="9144000" cy="8681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6334418"/>
                  </p:ext>
                </p:extLst>
              </p:nvPr>
            </p:nvGraphicFramePr>
            <p:xfrm>
              <a:off x="349013" y="844104"/>
              <a:ext cx="6755172" cy="2079966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2152667">
                      <a:extLst>
                        <a:ext uri="{9D8B030D-6E8A-4147-A177-3AD203B41FA5}">
                          <a16:colId xmlns:a16="http://schemas.microsoft.com/office/drawing/2014/main" val="235547233"/>
                        </a:ext>
                      </a:extLst>
                    </a:gridCol>
                    <a:gridCol w="1956971">
                      <a:extLst>
                        <a:ext uri="{9D8B030D-6E8A-4147-A177-3AD203B41FA5}">
                          <a16:colId xmlns:a16="http://schemas.microsoft.com/office/drawing/2014/main" val="4057316557"/>
                        </a:ext>
                      </a:extLst>
                    </a:gridCol>
                    <a:gridCol w="1491025">
                      <a:extLst>
                        <a:ext uri="{9D8B030D-6E8A-4147-A177-3AD203B41FA5}">
                          <a16:colId xmlns:a16="http://schemas.microsoft.com/office/drawing/2014/main" val="2199335216"/>
                        </a:ext>
                      </a:extLst>
                    </a:gridCol>
                    <a:gridCol w="1154509">
                      <a:extLst>
                        <a:ext uri="{9D8B030D-6E8A-4147-A177-3AD203B41FA5}">
                          <a16:colId xmlns:a16="http://schemas.microsoft.com/office/drawing/2014/main" val="3352301524"/>
                        </a:ext>
                      </a:extLst>
                    </a:gridCol>
                  </a:tblGrid>
                  <a:tr h="374769"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Backbone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Object Detector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𝐴𝑃</m:t>
                                  </m:r>
                                </m:e>
                                <m:sup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400" dirty="0">
                              <a:effectLst/>
                            </a:rPr>
                            <a:t> val2017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𝐴𝑃</m:t>
                                  </m:r>
                                </m:e>
                                <m:sup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400">
                              <a:effectLst/>
                            </a:rPr>
                            <a:t> test2017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412260946"/>
                      </a:ext>
                    </a:extLst>
                  </a:tr>
                  <a:tr h="221738"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ResNet-50 [45]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Faster R-CNN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36.7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37.9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385776356"/>
                      </a:ext>
                    </a:extLst>
                  </a:tr>
                  <a:tr h="221738"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FD-SwinV2-G [46]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HTC++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-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64.2</a:t>
                          </a:r>
                          <a:endParaRPr lang="en-US" sz="14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352064624"/>
                      </a:ext>
                    </a:extLst>
                  </a:tr>
                  <a:tr h="374769"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Florence-CoSwin-H [47]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DyHead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62.0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62.4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2733849219"/>
                      </a:ext>
                    </a:extLst>
                  </a:tr>
                  <a:tr h="221738"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Swin-L [48]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DINO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63.2</a:t>
                          </a:r>
                          <a:endParaRPr lang="en-US" sz="14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63.3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10544430"/>
                      </a:ext>
                    </a:extLst>
                  </a:tr>
                  <a:tr h="221738"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BEiT-3 [49]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ViTDet 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-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63.7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2818497973"/>
                      </a:ext>
                    </a:extLst>
                  </a:tr>
                  <a:tr h="221738"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Swin V2-G [50]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HTC++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62.5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63.1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431686038"/>
                      </a:ext>
                    </a:extLst>
                  </a:tr>
                  <a:tr h="221738"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iiANET [ours]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YOLOv8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</a:rPr>
                            <a:t>62.6</a:t>
                          </a:r>
                          <a:endParaRPr lang="en-US" sz="14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63.0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83313602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6334418"/>
                  </p:ext>
                </p:extLst>
              </p:nvPr>
            </p:nvGraphicFramePr>
            <p:xfrm>
              <a:off x="349013" y="844104"/>
              <a:ext cx="6755172" cy="2079966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2152667">
                      <a:extLst>
                        <a:ext uri="{9D8B030D-6E8A-4147-A177-3AD203B41FA5}">
                          <a16:colId xmlns:a16="http://schemas.microsoft.com/office/drawing/2014/main" val="235547233"/>
                        </a:ext>
                      </a:extLst>
                    </a:gridCol>
                    <a:gridCol w="1956971">
                      <a:extLst>
                        <a:ext uri="{9D8B030D-6E8A-4147-A177-3AD203B41FA5}">
                          <a16:colId xmlns:a16="http://schemas.microsoft.com/office/drawing/2014/main" val="4057316557"/>
                        </a:ext>
                      </a:extLst>
                    </a:gridCol>
                    <a:gridCol w="1491025">
                      <a:extLst>
                        <a:ext uri="{9D8B030D-6E8A-4147-A177-3AD203B41FA5}">
                          <a16:colId xmlns:a16="http://schemas.microsoft.com/office/drawing/2014/main" val="2199335216"/>
                        </a:ext>
                      </a:extLst>
                    </a:gridCol>
                    <a:gridCol w="1154509">
                      <a:extLst>
                        <a:ext uri="{9D8B030D-6E8A-4147-A177-3AD203B41FA5}">
                          <a16:colId xmlns:a16="http://schemas.microsoft.com/office/drawing/2014/main" val="3352301524"/>
                        </a:ext>
                      </a:extLst>
                    </a:gridCol>
                  </a:tblGrid>
                  <a:tr h="374769"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Backbone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Object Detector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4450" marR="44450" marT="0" marB="0">
                        <a:blipFill>
                          <a:blip r:embed="rId3"/>
                          <a:stretch>
                            <a:fillRect l="-277049" t="-27419" r="-78689" b="-4645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4450" marR="44450" marT="0" marB="0">
                        <a:blipFill>
                          <a:blip r:embed="rId3"/>
                          <a:stretch>
                            <a:fillRect l="-484211" t="-27419" r="-1053" b="-4645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2260946"/>
                      </a:ext>
                    </a:extLst>
                  </a:tr>
                  <a:tr h="221738"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ResNet-50 [45]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Faster R-CNN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36.7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37.9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385776356"/>
                      </a:ext>
                    </a:extLst>
                  </a:tr>
                  <a:tr h="221738"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FD-SwinV2-G [46]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HTC++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-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64.2</a:t>
                          </a:r>
                          <a:endParaRPr lang="en-US" sz="14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352064624"/>
                      </a:ext>
                    </a:extLst>
                  </a:tr>
                  <a:tr h="374769"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Florence-CoSwin-H [47]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DyHead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62.0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62.4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2733849219"/>
                      </a:ext>
                    </a:extLst>
                  </a:tr>
                  <a:tr h="221738"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Swin-L [48]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DINO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63.2</a:t>
                          </a:r>
                          <a:endParaRPr lang="en-US" sz="14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63.3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10544430"/>
                      </a:ext>
                    </a:extLst>
                  </a:tr>
                  <a:tr h="221738"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BEiT-3 [49]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ViTDet 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-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63.7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2818497973"/>
                      </a:ext>
                    </a:extLst>
                  </a:tr>
                  <a:tr h="221738"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Swin V2-G [50]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HTC++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62.5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63.1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431686038"/>
                      </a:ext>
                    </a:extLst>
                  </a:tr>
                  <a:tr h="221738"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iiANET [ours]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YOLOv8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</a:rPr>
                            <a:t>62.6</a:t>
                          </a:r>
                          <a:endParaRPr lang="en-US" sz="14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63.0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83313602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20069282"/>
                  </p:ext>
                </p:extLst>
              </p:nvPr>
            </p:nvGraphicFramePr>
            <p:xfrm>
              <a:off x="349013" y="3167297"/>
              <a:ext cx="6755172" cy="2743200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1464055">
                      <a:extLst>
                        <a:ext uri="{9D8B030D-6E8A-4147-A177-3AD203B41FA5}">
                          <a16:colId xmlns:a16="http://schemas.microsoft.com/office/drawing/2014/main" val="2855204796"/>
                        </a:ext>
                      </a:extLst>
                    </a:gridCol>
                    <a:gridCol w="1464055">
                      <a:extLst>
                        <a:ext uri="{9D8B030D-6E8A-4147-A177-3AD203B41FA5}">
                          <a16:colId xmlns:a16="http://schemas.microsoft.com/office/drawing/2014/main" val="2136487857"/>
                        </a:ext>
                      </a:extLst>
                    </a:gridCol>
                    <a:gridCol w="620232">
                      <a:extLst>
                        <a:ext uri="{9D8B030D-6E8A-4147-A177-3AD203B41FA5}">
                          <a16:colId xmlns:a16="http://schemas.microsoft.com/office/drawing/2014/main" val="695778791"/>
                        </a:ext>
                      </a:extLst>
                    </a:gridCol>
                    <a:gridCol w="620232">
                      <a:extLst>
                        <a:ext uri="{9D8B030D-6E8A-4147-A177-3AD203B41FA5}">
                          <a16:colId xmlns:a16="http://schemas.microsoft.com/office/drawing/2014/main" val="3612980291"/>
                        </a:ext>
                      </a:extLst>
                    </a:gridCol>
                    <a:gridCol w="689147">
                      <a:extLst>
                        <a:ext uri="{9D8B030D-6E8A-4147-A177-3AD203B41FA5}">
                          <a16:colId xmlns:a16="http://schemas.microsoft.com/office/drawing/2014/main" val="2742246937"/>
                        </a:ext>
                      </a:extLst>
                    </a:gridCol>
                    <a:gridCol w="689147">
                      <a:extLst>
                        <a:ext uri="{9D8B030D-6E8A-4147-A177-3AD203B41FA5}">
                          <a16:colId xmlns:a16="http://schemas.microsoft.com/office/drawing/2014/main" val="3842246889"/>
                        </a:ext>
                      </a:extLst>
                    </a:gridCol>
                    <a:gridCol w="620232">
                      <a:extLst>
                        <a:ext uri="{9D8B030D-6E8A-4147-A177-3AD203B41FA5}">
                          <a16:colId xmlns:a16="http://schemas.microsoft.com/office/drawing/2014/main" val="3696797240"/>
                        </a:ext>
                      </a:extLst>
                    </a:gridCol>
                    <a:gridCol w="588072">
                      <a:extLst>
                        <a:ext uri="{9D8B030D-6E8A-4147-A177-3AD203B41FA5}">
                          <a16:colId xmlns:a16="http://schemas.microsoft.com/office/drawing/2014/main" val="3226177627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Model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Backbone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i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AP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400" i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box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AP</m:t>
                                    </m:r>
                                  </m:e>
                                  <m:sub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50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box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AP</m:t>
                                    </m:r>
                                  </m:e>
                                  <m:sub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75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box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i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AP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400" i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mask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i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AP</m:t>
                                    </m:r>
                                  </m:e>
                                  <m:sub>
                                    <m:r>
                                      <a:rPr lang="en-US" sz="1400" i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50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400" i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mask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just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i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AP</m:t>
                                    </m:r>
                                  </m:e>
                                  <m:sub>
                                    <m:r>
                                      <a:rPr lang="en-US" sz="1400" i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75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400" i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mask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2090262542"/>
                      </a:ext>
                    </a:extLst>
                  </a:tr>
                  <a:tr h="0">
                    <a:tc gridSpan="8"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Mask R-CNN – 1x schedule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13141043"/>
                      </a:ext>
                    </a:extLst>
                  </a:tr>
                  <a:tr h="180340">
                    <a:tc rowSpan="9"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</a:p>
                        <a:p>
                          <a:pPr marL="45720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Mask R-CNN [3]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vert="vert"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ResNet-50 [1]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38.0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58.6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41.4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34.4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55.1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36.7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extLst>
                      <a:ext uri="{0D108BD9-81ED-4DB2-BD59-A6C34878D82A}">
                        <a16:rowId xmlns:a16="http://schemas.microsoft.com/office/drawing/2014/main" val="1389474745"/>
                      </a:ext>
                    </a:extLst>
                  </a:tr>
                  <a:tr h="18034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PVT-M [40]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42.0 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64.4 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45.6 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39.0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61.6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42.1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extLst>
                      <a:ext uri="{0D108BD9-81ED-4DB2-BD59-A6C34878D82A}">
                        <a16:rowId xmlns:a16="http://schemas.microsoft.com/office/drawing/2014/main" val="4031534263"/>
                      </a:ext>
                    </a:extLst>
                  </a:tr>
                  <a:tr h="18034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TRT-ViT-C [41]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44.7 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66.9 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48.8 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40.8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63.9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44.0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extLst>
                      <a:ext uri="{0D108BD9-81ED-4DB2-BD59-A6C34878D82A}">
                        <a16:rowId xmlns:a16="http://schemas.microsoft.com/office/drawing/2014/main" val="2636780231"/>
                      </a:ext>
                    </a:extLst>
                  </a:tr>
                  <a:tr h="18034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Focal-T [42]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44.8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67.7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49.2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41.0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64.7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44.2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extLst>
                      <a:ext uri="{0D108BD9-81ED-4DB2-BD59-A6C34878D82A}">
                        <a16:rowId xmlns:a16="http://schemas.microsoft.com/office/drawing/2014/main" val="2666127606"/>
                      </a:ext>
                    </a:extLst>
                  </a:tr>
                  <a:tr h="18034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UniFormer-S/h14 [43]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45.6</a:t>
                          </a:r>
                          <a:endParaRPr lang="en-US" sz="14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68.1</a:t>
                          </a:r>
                          <a:r>
                            <a:rPr lang="en-US" sz="14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49.7 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41.6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64.8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45.0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extLst>
                      <a:ext uri="{0D108BD9-81ED-4DB2-BD59-A6C34878D82A}">
                        <a16:rowId xmlns:a16="http://schemas.microsoft.com/office/drawing/2014/main" val="1057646163"/>
                      </a:ext>
                    </a:extLst>
                  </a:tr>
                  <a:tr h="18034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Swin-T [44]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42.2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64.6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46.2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39.1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61.6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42.0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extLst>
                      <a:ext uri="{0D108BD9-81ED-4DB2-BD59-A6C34878D82A}">
                        <a16:rowId xmlns:a16="http://schemas.microsoft.com/office/drawing/2014/main" val="2288829535"/>
                      </a:ext>
                    </a:extLst>
                  </a:tr>
                  <a:tr h="18034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Dilate-S [38]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45.8</a:t>
                          </a: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68.2</a:t>
                          </a: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50.1</a:t>
                          </a: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41.7</a:t>
                          </a:r>
                          <a:endParaRPr lang="en-US" sz="14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65.3</a:t>
                          </a:r>
                          <a:endParaRPr lang="en-US" sz="14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44.7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extLst>
                      <a:ext uri="{0D108BD9-81ED-4DB2-BD59-A6C34878D82A}">
                        <a16:rowId xmlns:a16="http://schemas.microsoft.com/office/drawing/2014/main" val="2332952432"/>
                      </a:ext>
                    </a:extLst>
                  </a:tr>
                  <a:tr h="18034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BoT50 [11]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43.7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37.9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extLst>
                      <a:ext uri="{0D108BD9-81ED-4DB2-BD59-A6C34878D82A}">
                        <a16:rowId xmlns:a16="http://schemas.microsoft.com/office/drawing/2014/main" val="2516132656"/>
                      </a:ext>
                    </a:extLst>
                  </a:tr>
                  <a:tr h="18034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iiANET [ours]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45.3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65.1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49.8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39.5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58.9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58.0</a:t>
                          </a:r>
                          <a:endParaRPr lang="en-US" sz="14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extLst>
                      <a:ext uri="{0D108BD9-81ED-4DB2-BD59-A6C34878D82A}">
                        <a16:rowId xmlns:a16="http://schemas.microsoft.com/office/drawing/2014/main" val="23950011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20069282"/>
                  </p:ext>
                </p:extLst>
              </p:nvPr>
            </p:nvGraphicFramePr>
            <p:xfrm>
              <a:off x="349013" y="3167297"/>
              <a:ext cx="6755172" cy="2750440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1464055">
                      <a:extLst>
                        <a:ext uri="{9D8B030D-6E8A-4147-A177-3AD203B41FA5}">
                          <a16:colId xmlns:a16="http://schemas.microsoft.com/office/drawing/2014/main" val="2855204796"/>
                        </a:ext>
                      </a:extLst>
                    </a:gridCol>
                    <a:gridCol w="1464055">
                      <a:extLst>
                        <a:ext uri="{9D8B030D-6E8A-4147-A177-3AD203B41FA5}">
                          <a16:colId xmlns:a16="http://schemas.microsoft.com/office/drawing/2014/main" val="2136487857"/>
                        </a:ext>
                      </a:extLst>
                    </a:gridCol>
                    <a:gridCol w="620232">
                      <a:extLst>
                        <a:ext uri="{9D8B030D-6E8A-4147-A177-3AD203B41FA5}">
                          <a16:colId xmlns:a16="http://schemas.microsoft.com/office/drawing/2014/main" val="695778791"/>
                        </a:ext>
                      </a:extLst>
                    </a:gridCol>
                    <a:gridCol w="620232">
                      <a:extLst>
                        <a:ext uri="{9D8B030D-6E8A-4147-A177-3AD203B41FA5}">
                          <a16:colId xmlns:a16="http://schemas.microsoft.com/office/drawing/2014/main" val="3612980291"/>
                        </a:ext>
                      </a:extLst>
                    </a:gridCol>
                    <a:gridCol w="689147">
                      <a:extLst>
                        <a:ext uri="{9D8B030D-6E8A-4147-A177-3AD203B41FA5}">
                          <a16:colId xmlns:a16="http://schemas.microsoft.com/office/drawing/2014/main" val="2742246937"/>
                        </a:ext>
                      </a:extLst>
                    </a:gridCol>
                    <a:gridCol w="689147">
                      <a:extLst>
                        <a:ext uri="{9D8B030D-6E8A-4147-A177-3AD203B41FA5}">
                          <a16:colId xmlns:a16="http://schemas.microsoft.com/office/drawing/2014/main" val="3842246889"/>
                        </a:ext>
                      </a:extLst>
                    </a:gridCol>
                    <a:gridCol w="620232">
                      <a:extLst>
                        <a:ext uri="{9D8B030D-6E8A-4147-A177-3AD203B41FA5}">
                          <a16:colId xmlns:a16="http://schemas.microsoft.com/office/drawing/2014/main" val="3696797240"/>
                        </a:ext>
                      </a:extLst>
                    </a:gridCol>
                    <a:gridCol w="588072">
                      <a:extLst>
                        <a:ext uri="{9D8B030D-6E8A-4147-A177-3AD203B41FA5}">
                          <a16:colId xmlns:a16="http://schemas.microsoft.com/office/drawing/2014/main" val="3226177627"/>
                        </a:ext>
                      </a:extLst>
                    </a:gridCol>
                  </a:tblGrid>
                  <a:tr h="152400"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Model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Backbone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4450" marR="44450" marT="0" marB="0">
                        <a:blipFill>
                          <a:blip r:embed="rId4"/>
                          <a:stretch>
                            <a:fillRect l="-472549" t="-72000" r="-517647" b="-175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4450" marR="44450" marT="0" marB="0">
                        <a:blipFill>
                          <a:blip r:embed="rId4"/>
                          <a:stretch>
                            <a:fillRect l="-578218" t="-72000" r="-422772" b="-175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4450" marR="44450" marT="0" marB="0">
                        <a:blipFill>
                          <a:blip r:embed="rId4"/>
                          <a:stretch>
                            <a:fillRect l="-606195" t="-72000" r="-277876" b="-175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4450" marR="44450" marT="0" marB="0">
                        <a:blipFill>
                          <a:blip r:embed="rId4"/>
                          <a:stretch>
                            <a:fillRect l="-700000" t="-72000" r="-175439" b="-175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4450" marR="44450" marT="0" marB="0">
                        <a:blipFill>
                          <a:blip r:embed="rId4"/>
                          <a:stretch>
                            <a:fillRect l="-902970" t="-72000" r="-98020" b="-175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4450" marR="44450" marT="0" marB="0">
                        <a:blipFill>
                          <a:blip r:embed="rId4"/>
                          <a:stretch>
                            <a:fillRect l="-1044330" t="-72000" r="-2062" b="-175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0262542"/>
                      </a:ext>
                    </a:extLst>
                  </a:tr>
                  <a:tr h="243840">
                    <a:tc gridSpan="8"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Mask R-CNN – 1x schedule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13141043"/>
                      </a:ext>
                    </a:extLst>
                  </a:tr>
                  <a:tr h="243840">
                    <a:tc rowSpan="9"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</a:p>
                        <a:p>
                          <a:pPr marL="45720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Mask R-CNN [3]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vert="vert"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ResNet-50 [1]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38.0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58.6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41.4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34.4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55.1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36.7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extLst>
                      <a:ext uri="{0D108BD9-81ED-4DB2-BD59-A6C34878D82A}">
                        <a16:rowId xmlns:a16="http://schemas.microsoft.com/office/drawing/2014/main" val="1389474745"/>
                      </a:ext>
                    </a:extLst>
                  </a:tr>
                  <a:tr h="24384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PVT-M [40]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42.0 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64.4 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45.6 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39.0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61.6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42.1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extLst>
                      <a:ext uri="{0D108BD9-81ED-4DB2-BD59-A6C34878D82A}">
                        <a16:rowId xmlns:a16="http://schemas.microsoft.com/office/drawing/2014/main" val="4031534263"/>
                      </a:ext>
                    </a:extLst>
                  </a:tr>
                  <a:tr h="24384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TRT-ViT-C [41]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44.7 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66.9 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48.8 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40.8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63.9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44.0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extLst>
                      <a:ext uri="{0D108BD9-81ED-4DB2-BD59-A6C34878D82A}">
                        <a16:rowId xmlns:a16="http://schemas.microsoft.com/office/drawing/2014/main" val="2636780231"/>
                      </a:ext>
                    </a:extLst>
                  </a:tr>
                  <a:tr h="24384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Focal-T [42]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44.8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67.7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49.2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41.0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64.7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44.2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extLst>
                      <a:ext uri="{0D108BD9-81ED-4DB2-BD59-A6C34878D82A}">
                        <a16:rowId xmlns:a16="http://schemas.microsoft.com/office/drawing/2014/main" val="2666127606"/>
                      </a:ext>
                    </a:extLst>
                  </a:tr>
                  <a:tr h="39624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UniFormer-S/h14 [43]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45.6</a:t>
                          </a:r>
                          <a:endParaRPr lang="en-US" sz="1400" b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68.1</a:t>
                          </a:r>
                          <a:r>
                            <a:rPr lang="en-US" sz="14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49.7 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41.6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64.8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45.0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extLst>
                      <a:ext uri="{0D108BD9-81ED-4DB2-BD59-A6C34878D82A}">
                        <a16:rowId xmlns:a16="http://schemas.microsoft.com/office/drawing/2014/main" val="1057646163"/>
                      </a:ext>
                    </a:extLst>
                  </a:tr>
                  <a:tr h="24384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Swin-T [44]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42.2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64.6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46.2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39.1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61.6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42.0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extLst>
                      <a:ext uri="{0D108BD9-81ED-4DB2-BD59-A6C34878D82A}">
                        <a16:rowId xmlns:a16="http://schemas.microsoft.com/office/drawing/2014/main" val="2288829535"/>
                      </a:ext>
                    </a:extLst>
                  </a:tr>
                  <a:tr h="24746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Dilate-S [38]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45.8</a:t>
                          </a: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68.2</a:t>
                          </a: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50.1</a:t>
                          </a: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41.7</a:t>
                          </a:r>
                          <a:endParaRPr lang="en-US" sz="14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65.3</a:t>
                          </a:r>
                          <a:endParaRPr lang="en-US" sz="14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44.7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extLst>
                      <a:ext uri="{0D108BD9-81ED-4DB2-BD59-A6C34878D82A}">
                        <a16:rowId xmlns:a16="http://schemas.microsoft.com/office/drawing/2014/main" val="2332952432"/>
                      </a:ext>
                    </a:extLst>
                  </a:tr>
                  <a:tr h="24384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BoT50 [11]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43.7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37.9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extLst>
                      <a:ext uri="{0D108BD9-81ED-4DB2-BD59-A6C34878D82A}">
                        <a16:rowId xmlns:a16="http://schemas.microsoft.com/office/drawing/2014/main" val="2516132656"/>
                      </a:ext>
                    </a:extLst>
                  </a:tr>
                  <a:tr h="24746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iiANET [ours]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45.3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65.1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49.8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39.5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58.9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58.0</a:t>
                          </a:r>
                          <a:endParaRPr lang="en-US" sz="14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/>
                    </a:tc>
                    <a:extLst>
                      <a:ext uri="{0D108BD9-81ED-4DB2-BD59-A6C34878D82A}">
                        <a16:rowId xmlns:a16="http://schemas.microsoft.com/office/drawing/2014/main" val="239500114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2787010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FEBCA7-3568-4940-A922-AADE56CC4277}"/>
              </a:ext>
            </a:extLst>
          </p:cNvPr>
          <p:cNvSpPr txBox="1"/>
          <p:nvPr/>
        </p:nvSpPr>
        <p:spPr>
          <a:xfrm>
            <a:off x="86059" y="-72312"/>
            <a:ext cx="5793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 smtClean="0">
                <a:solidFill>
                  <a:schemeClr val="bg1"/>
                </a:solidFill>
              </a:rPr>
              <a:t>Ablation - Registers</a:t>
            </a:r>
            <a:endParaRPr lang="en-IN" sz="32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1421"/>
            <a:ext cx="9144000" cy="86819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5971415"/>
              </p:ext>
            </p:extLst>
          </p:nvPr>
        </p:nvGraphicFramePr>
        <p:xfrm>
          <a:off x="2275197" y="644033"/>
          <a:ext cx="4356714" cy="18247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79390">
                  <a:extLst>
                    <a:ext uri="{9D8B030D-6E8A-4147-A177-3AD203B41FA5}">
                      <a16:colId xmlns:a16="http://schemas.microsoft.com/office/drawing/2014/main" val="3956069465"/>
                    </a:ext>
                  </a:extLst>
                </a:gridCol>
                <a:gridCol w="1579390">
                  <a:extLst>
                    <a:ext uri="{9D8B030D-6E8A-4147-A177-3AD203B41FA5}">
                      <a16:colId xmlns:a16="http://schemas.microsoft.com/office/drawing/2014/main" val="1012379779"/>
                    </a:ext>
                  </a:extLst>
                </a:gridCol>
                <a:gridCol w="1197934">
                  <a:extLst>
                    <a:ext uri="{9D8B030D-6E8A-4147-A177-3AD203B41FA5}">
                      <a16:colId xmlns:a16="http://schemas.microsoft.com/office/drawing/2014/main" val="1253122464"/>
                    </a:ext>
                  </a:extLst>
                </a:gridCol>
              </a:tblGrid>
              <a:tr h="318279">
                <a:tc>
                  <a:txBody>
                    <a:bodyPr/>
                    <a:lstStyle/>
                    <a:p>
                      <a:pPr marL="0" marR="0" indent="0" algn="l" hangingPunct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Dataset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Number of Registers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Top-1 accuracy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374692839"/>
                  </a:ext>
                </a:extLst>
              </a:tr>
              <a:tr h="376630">
                <a:tc rowSpan="4">
                  <a:txBody>
                    <a:bodyPr/>
                    <a:lstStyle/>
                    <a:p>
                      <a:pPr marL="0" marR="71755" indent="144145" algn="l" hangingPunct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  <a:p>
                      <a:pPr marL="0" marR="71755" indent="0" algn="l" hangingPunct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    AID [24]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vert="vert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80.57%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902690902"/>
                  </a:ext>
                </a:extLst>
              </a:tr>
              <a:tr h="3766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80.61%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3183936949"/>
                  </a:ext>
                </a:extLst>
              </a:tr>
              <a:tr h="3766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80.62%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2752855111"/>
                  </a:ext>
                </a:extLst>
              </a:tr>
              <a:tr h="3766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80.77%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4055219053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5062" y="2600402"/>
            <a:ext cx="4836983" cy="348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589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059" y="854844"/>
            <a:ext cx="889279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Conclusion</a:t>
            </a:r>
          </a:p>
          <a:p>
            <a:pPr algn="just"/>
            <a:r>
              <a:rPr lang="en-US" dirty="0" smtClean="0"/>
              <a:t>We </a:t>
            </a:r>
            <a:r>
              <a:rPr lang="en-US" dirty="0"/>
              <a:t>introduce iiANET, a novel hybrid model designed to efficiently improve</a:t>
            </a:r>
          </a:p>
          <a:p>
            <a:pPr algn="just"/>
            <a:r>
              <a:rPr lang="en-US" dirty="0"/>
              <a:t>long-range dependencies in complex images by integrating convolutional layers and the </a:t>
            </a:r>
            <a:r>
              <a:rPr lang="en-US" dirty="0" smtClean="0"/>
              <a:t>MHSA mechanism </a:t>
            </a:r>
            <a:r>
              <a:rPr lang="en-US" dirty="0"/>
              <a:t>with registers in parallel. Comprehensive qualitative and quantitative results </a:t>
            </a:r>
            <a:r>
              <a:rPr lang="en-US" dirty="0" smtClean="0"/>
              <a:t>show significant </a:t>
            </a:r>
            <a:r>
              <a:rPr lang="en-US" dirty="0"/>
              <a:t>improvements in capturing long-range dependencies compared to some </a:t>
            </a:r>
            <a:r>
              <a:rPr lang="en-US" dirty="0" smtClean="0"/>
              <a:t>previous state-of-the-art </a:t>
            </a:r>
            <a:r>
              <a:rPr lang="en-US" dirty="0"/>
              <a:t>models. Additionally, we validate the performance of our model across </a:t>
            </a:r>
            <a:r>
              <a:rPr lang="en-US" dirty="0" smtClean="0"/>
              <a:t>diverse datasets </a:t>
            </a:r>
            <a:r>
              <a:rPr lang="en-US" dirty="0"/>
              <a:t>and highlight its potential as a backbone in object detection and segmentation models.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Limitations</a:t>
            </a:r>
          </a:p>
          <a:p>
            <a:r>
              <a:rPr lang="en-US" dirty="0" smtClean="0"/>
              <a:t>While </a:t>
            </a:r>
            <a:r>
              <a:rPr lang="en-US" dirty="0"/>
              <a:t>iiANET excels in capturing long-range dependencies, it may not perform as </a:t>
            </a:r>
            <a:r>
              <a:rPr lang="en-US" dirty="0" smtClean="0"/>
              <a:t>effectively on </a:t>
            </a:r>
            <a:r>
              <a:rPr lang="en-US" dirty="0"/>
              <a:t>datasets like ImageNet-1k, where objects are more localized and do </a:t>
            </a:r>
            <a:r>
              <a:rPr lang="en-US" dirty="0" smtClean="0"/>
              <a:t>not exhibit </a:t>
            </a:r>
            <a:r>
              <a:rPr lang="en-US" dirty="0"/>
              <a:t>global dependencies. Therefore, it is less suited for tasks involving images with </a:t>
            </a:r>
            <a:r>
              <a:rPr lang="en-US" dirty="0" smtClean="0"/>
              <a:t>limited long-range </a:t>
            </a:r>
            <a:r>
              <a:rPr lang="en-US" dirty="0"/>
              <a:t>contextual information.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FEBCA7-3568-4940-A922-AADE56CC4277}"/>
              </a:ext>
            </a:extLst>
          </p:cNvPr>
          <p:cNvSpPr txBox="1"/>
          <p:nvPr/>
        </p:nvSpPr>
        <p:spPr>
          <a:xfrm>
            <a:off x="86059" y="-72312"/>
            <a:ext cx="5793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 smtClean="0">
                <a:solidFill>
                  <a:schemeClr val="bg1"/>
                </a:solidFill>
              </a:rPr>
              <a:t>Conclusion and Limitations</a:t>
            </a:r>
            <a:endParaRPr lang="en-IN" sz="32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1424"/>
            <a:ext cx="9144000" cy="195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151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FDA92A-999E-4A70-999D-30C0A314A914}"/>
              </a:ext>
            </a:extLst>
          </p:cNvPr>
          <p:cNvSpPr txBox="1"/>
          <p:nvPr/>
        </p:nvSpPr>
        <p:spPr>
          <a:xfrm>
            <a:off x="0" y="783769"/>
            <a:ext cx="9144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n-US" sz="1300" b="1" i="1" dirty="0">
                <a:solidFill>
                  <a:srgbClr val="000000"/>
                </a:solidFill>
                <a:latin typeface="Calibri" panose="020F0502020204030204" pitchFamily="34" charset="0"/>
              </a:rPr>
              <a:t>30.	Wu, </a:t>
            </a:r>
            <a:r>
              <a:rPr lang="en-US" sz="13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Haiping</a:t>
            </a:r>
            <a:r>
              <a:rPr lang="en-US" sz="1300" b="1" i="1" dirty="0">
                <a:solidFill>
                  <a:srgbClr val="000000"/>
                </a:solidFill>
                <a:latin typeface="Calibri" panose="020F0502020204030204" pitchFamily="34" charset="0"/>
              </a:rPr>
              <a:t>, Bin Xiao, Noel </a:t>
            </a:r>
            <a:r>
              <a:rPr lang="en-US" sz="13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Codella</a:t>
            </a:r>
            <a:r>
              <a:rPr lang="en-US" sz="1300" b="1" i="1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n-US" sz="13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Mengchen</a:t>
            </a:r>
            <a:r>
              <a:rPr lang="en-US" sz="1300" b="1" i="1" dirty="0">
                <a:solidFill>
                  <a:srgbClr val="000000"/>
                </a:solidFill>
                <a:latin typeface="Calibri" panose="020F0502020204030204" pitchFamily="34" charset="0"/>
              </a:rPr>
              <a:t> Liu, </a:t>
            </a:r>
            <a:r>
              <a:rPr lang="en-US" sz="13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Xiyang</a:t>
            </a:r>
            <a:r>
              <a:rPr lang="en-US" sz="1300" b="1" i="1" dirty="0">
                <a:solidFill>
                  <a:srgbClr val="000000"/>
                </a:solidFill>
                <a:latin typeface="Calibri" panose="020F0502020204030204" pitchFamily="34" charset="0"/>
              </a:rPr>
              <a:t> Dai, Lu Yuan, and Lei Zhang. "</a:t>
            </a:r>
            <a:r>
              <a:rPr lang="en-US" sz="13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Cvt</a:t>
            </a:r>
            <a:r>
              <a:rPr lang="en-US" sz="1300" b="1" i="1" dirty="0">
                <a:solidFill>
                  <a:srgbClr val="000000"/>
                </a:solidFill>
                <a:latin typeface="Calibri" panose="020F0502020204030204" pitchFamily="34" charset="0"/>
              </a:rPr>
              <a:t>: Introducing convolutions to vision transformers." In Proceedings of the IEEE/CVF </a:t>
            </a:r>
            <a:r>
              <a:rPr lang="en-US" sz="13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interna-tional</a:t>
            </a:r>
            <a:r>
              <a:rPr lang="en-US" sz="1300" b="1" i="1" dirty="0">
                <a:solidFill>
                  <a:srgbClr val="000000"/>
                </a:solidFill>
                <a:latin typeface="Calibri" panose="020F0502020204030204" pitchFamily="34" charset="0"/>
              </a:rPr>
              <a:t> conference on computer vision, pp. 22-31. 2021.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300" b="1" i="1" dirty="0">
                <a:solidFill>
                  <a:srgbClr val="000000"/>
                </a:solidFill>
                <a:latin typeface="Calibri" panose="020F0502020204030204" pitchFamily="34" charset="0"/>
              </a:rPr>
              <a:t>31.	Liu, </a:t>
            </a:r>
            <a:r>
              <a:rPr lang="en-US" sz="13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Ze</a:t>
            </a:r>
            <a:r>
              <a:rPr lang="en-US" sz="1300" b="1" i="1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n-US" sz="13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Yutong</a:t>
            </a:r>
            <a:r>
              <a:rPr lang="en-US" sz="1300" b="1" i="1" dirty="0">
                <a:solidFill>
                  <a:srgbClr val="000000"/>
                </a:solidFill>
                <a:latin typeface="Calibri" panose="020F0502020204030204" pitchFamily="34" charset="0"/>
              </a:rPr>
              <a:t> Lin, Yue Cao, Han Hu, </a:t>
            </a:r>
            <a:r>
              <a:rPr lang="en-US" sz="13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Yixuan</a:t>
            </a:r>
            <a:r>
              <a:rPr lang="en-US" sz="1300" b="1" i="1" dirty="0">
                <a:solidFill>
                  <a:srgbClr val="000000"/>
                </a:solidFill>
                <a:latin typeface="Calibri" panose="020F0502020204030204" pitchFamily="34" charset="0"/>
              </a:rPr>
              <a:t> Wei, Zheng Zhang, Stephen Lin, and </a:t>
            </a:r>
            <a:r>
              <a:rPr lang="en-US" sz="13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Baining</a:t>
            </a:r>
            <a:r>
              <a:rPr lang="en-US" sz="1300" b="1" i="1" dirty="0">
                <a:solidFill>
                  <a:srgbClr val="000000"/>
                </a:solidFill>
                <a:latin typeface="Calibri" panose="020F0502020204030204" pitchFamily="34" charset="0"/>
              </a:rPr>
              <a:t> Guo. "Swin transformer: Hierarchical vision transformer using shifted windows." In Proceedings of the IEEE/CVF international conference on computer vision, pp. 10012-10022. 2021.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300" b="1" i="1" dirty="0">
                <a:solidFill>
                  <a:srgbClr val="000000"/>
                </a:solidFill>
                <a:latin typeface="Calibri" panose="020F0502020204030204" pitchFamily="34" charset="0"/>
              </a:rPr>
              <a:t>32.	Lin, </a:t>
            </a:r>
            <a:r>
              <a:rPr lang="en-US" sz="13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Tsung</a:t>
            </a:r>
            <a:r>
              <a:rPr lang="en-US" sz="1300" b="1" i="1" dirty="0">
                <a:solidFill>
                  <a:srgbClr val="000000"/>
                </a:solidFill>
                <a:latin typeface="Calibri" panose="020F0502020204030204" pitchFamily="34" charset="0"/>
              </a:rPr>
              <a:t>-Yi, Michael </a:t>
            </a:r>
            <a:r>
              <a:rPr lang="en-US" sz="13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Maire</a:t>
            </a:r>
            <a:r>
              <a:rPr lang="en-US" sz="1300" b="1" i="1" dirty="0">
                <a:solidFill>
                  <a:srgbClr val="000000"/>
                </a:solidFill>
                <a:latin typeface="Calibri" panose="020F0502020204030204" pitchFamily="34" charset="0"/>
              </a:rPr>
              <a:t>, Serge </a:t>
            </a:r>
            <a:r>
              <a:rPr lang="en-US" sz="13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Belongie</a:t>
            </a:r>
            <a:r>
              <a:rPr lang="en-US" sz="1300" b="1" i="1" dirty="0">
                <a:solidFill>
                  <a:srgbClr val="000000"/>
                </a:solidFill>
                <a:latin typeface="Calibri" panose="020F0502020204030204" pitchFamily="34" charset="0"/>
              </a:rPr>
              <a:t>, James Hays, Pietro </a:t>
            </a:r>
            <a:r>
              <a:rPr lang="en-US" sz="13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Perona</a:t>
            </a:r>
            <a:r>
              <a:rPr lang="en-US" sz="1300" b="1" i="1" dirty="0">
                <a:solidFill>
                  <a:srgbClr val="000000"/>
                </a:solidFill>
                <a:latin typeface="Calibri" panose="020F0502020204030204" pitchFamily="34" charset="0"/>
              </a:rPr>
              <a:t>, Deva </a:t>
            </a:r>
            <a:r>
              <a:rPr lang="en-US" sz="13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Ramanan</a:t>
            </a:r>
            <a:r>
              <a:rPr lang="en-US" sz="1300" b="1" i="1" dirty="0">
                <a:solidFill>
                  <a:srgbClr val="000000"/>
                </a:solidFill>
                <a:latin typeface="Calibri" panose="020F0502020204030204" pitchFamily="34" charset="0"/>
              </a:rPr>
              <a:t>, Piotr </a:t>
            </a:r>
            <a:r>
              <a:rPr lang="en-US" sz="13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Dollár</a:t>
            </a:r>
            <a:r>
              <a:rPr lang="en-US" sz="1300" b="1" i="1" dirty="0">
                <a:solidFill>
                  <a:srgbClr val="000000"/>
                </a:solidFill>
                <a:latin typeface="Calibri" panose="020F0502020204030204" pitchFamily="34" charset="0"/>
              </a:rPr>
              <a:t>, and C. Lawrence </a:t>
            </a:r>
            <a:r>
              <a:rPr lang="en-US" sz="13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Zitnick</a:t>
            </a:r>
            <a:r>
              <a:rPr lang="en-US" sz="1300" b="1" i="1" dirty="0">
                <a:solidFill>
                  <a:srgbClr val="000000"/>
                </a:solidFill>
                <a:latin typeface="Calibri" panose="020F0502020204030204" pitchFamily="34" charset="0"/>
              </a:rPr>
              <a:t>. "Microsoft coco: Common objects in context." In Computer Vision–ECCV 2014: 13th European Conference, Zurich, Switzerland, September 6-12, 2014, Proceedings, Part V 13, pp. 740-755. Springer International Publishing, 2014.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300" b="1" i="1" dirty="0">
                <a:solidFill>
                  <a:srgbClr val="000000"/>
                </a:solidFill>
                <a:latin typeface="Calibri" panose="020F0502020204030204" pitchFamily="34" charset="0"/>
              </a:rPr>
              <a:t>33.	Huang, Gao, Zhuang Liu, Laurens Van Der </a:t>
            </a:r>
            <a:r>
              <a:rPr lang="en-US" sz="13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Maaten</a:t>
            </a:r>
            <a:r>
              <a:rPr lang="en-US" sz="1300" b="1" i="1" dirty="0">
                <a:solidFill>
                  <a:srgbClr val="000000"/>
                </a:solidFill>
                <a:latin typeface="Calibri" panose="020F0502020204030204" pitchFamily="34" charset="0"/>
              </a:rPr>
              <a:t>, and Kilian Q. Weinberger. "Densely con-</a:t>
            </a:r>
            <a:r>
              <a:rPr lang="en-US" sz="13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nected</a:t>
            </a:r>
            <a:r>
              <a:rPr lang="en-US" sz="1300" b="1" i="1" dirty="0">
                <a:solidFill>
                  <a:srgbClr val="000000"/>
                </a:solidFill>
                <a:latin typeface="Calibri" panose="020F0502020204030204" pitchFamily="34" charset="0"/>
              </a:rPr>
              <a:t> convolutional networks." In Proceedings of the IEEE conference on computer vision and pattern recognition, pp. 4700-4708. 2017.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300" b="1" i="1" dirty="0">
                <a:solidFill>
                  <a:srgbClr val="000000"/>
                </a:solidFill>
                <a:latin typeface="Calibri" panose="020F0502020204030204" pitchFamily="34" charset="0"/>
              </a:rPr>
              <a:t>34.	Srinivas, </a:t>
            </a:r>
            <a:r>
              <a:rPr lang="en-US" sz="13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Aravind</a:t>
            </a:r>
            <a:r>
              <a:rPr lang="en-US" sz="1300" b="1" i="1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n-US" sz="13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Tsung</a:t>
            </a:r>
            <a:r>
              <a:rPr lang="en-US" sz="1300" b="1" i="1" dirty="0">
                <a:solidFill>
                  <a:srgbClr val="000000"/>
                </a:solidFill>
                <a:latin typeface="Calibri" panose="020F0502020204030204" pitchFamily="34" charset="0"/>
              </a:rPr>
              <a:t>-Yi Lin, </a:t>
            </a:r>
            <a:r>
              <a:rPr lang="en-US" sz="13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Niki</a:t>
            </a:r>
            <a:r>
              <a:rPr lang="en-US" sz="1300" b="1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3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Parmar</a:t>
            </a:r>
            <a:r>
              <a:rPr lang="en-US" sz="1300" b="1" i="1" dirty="0">
                <a:solidFill>
                  <a:srgbClr val="000000"/>
                </a:solidFill>
                <a:latin typeface="Calibri" panose="020F0502020204030204" pitchFamily="34" charset="0"/>
              </a:rPr>
              <a:t>, Jonathon </a:t>
            </a:r>
            <a:r>
              <a:rPr lang="en-US" sz="13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Shlens</a:t>
            </a:r>
            <a:r>
              <a:rPr lang="en-US" sz="1300" b="1" i="1" dirty="0">
                <a:solidFill>
                  <a:srgbClr val="000000"/>
                </a:solidFill>
                <a:latin typeface="Calibri" panose="020F0502020204030204" pitchFamily="34" charset="0"/>
              </a:rPr>
              <a:t>, Pieter </a:t>
            </a:r>
            <a:r>
              <a:rPr lang="en-US" sz="13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Abbeel</a:t>
            </a:r>
            <a:r>
              <a:rPr lang="en-US" sz="1300" b="1" i="1" dirty="0">
                <a:solidFill>
                  <a:srgbClr val="000000"/>
                </a:solidFill>
                <a:latin typeface="Calibri" panose="020F0502020204030204" pitchFamily="34" charset="0"/>
              </a:rPr>
              <a:t>, and Ashish Vas-</a:t>
            </a:r>
            <a:r>
              <a:rPr lang="en-US" sz="13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wani</a:t>
            </a:r>
            <a:r>
              <a:rPr lang="en-US" sz="1300" b="1" i="1" dirty="0">
                <a:solidFill>
                  <a:srgbClr val="000000"/>
                </a:solidFill>
                <a:latin typeface="Calibri" panose="020F0502020204030204" pitchFamily="34" charset="0"/>
              </a:rPr>
              <a:t>. "Bottleneck transformers for visual recognition." In Proceedings of the IEEE/CVF confer-</a:t>
            </a:r>
            <a:r>
              <a:rPr lang="en-US" sz="13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ence</a:t>
            </a:r>
            <a:r>
              <a:rPr lang="en-US" sz="1300" b="1" i="1" dirty="0">
                <a:solidFill>
                  <a:srgbClr val="000000"/>
                </a:solidFill>
                <a:latin typeface="Calibri" panose="020F0502020204030204" pitchFamily="34" charset="0"/>
              </a:rPr>
              <a:t> on computer vision and pattern recognition, pp. 16519-16529. 2021.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300" b="1" i="1" dirty="0">
                <a:solidFill>
                  <a:srgbClr val="000000"/>
                </a:solidFill>
                <a:latin typeface="Calibri" panose="020F0502020204030204" pitchFamily="34" charset="0"/>
              </a:rPr>
              <a:t>35.	Darcet, </a:t>
            </a:r>
            <a:r>
              <a:rPr lang="en-US" sz="13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Timothée</a:t>
            </a:r>
            <a:r>
              <a:rPr lang="en-US" sz="1300" b="1" i="1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n-US" sz="13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Maxime</a:t>
            </a:r>
            <a:r>
              <a:rPr lang="en-US" sz="1300" b="1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3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Oquab</a:t>
            </a:r>
            <a:r>
              <a:rPr lang="en-US" sz="1300" b="1" i="1" dirty="0">
                <a:solidFill>
                  <a:srgbClr val="000000"/>
                </a:solidFill>
                <a:latin typeface="Calibri" panose="020F0502020204030204" pitchFamily="34" charset="0"/>
              </a:rPr>
              <a:t>, Julien </a:t>
            </a:r>
            <a:r>
              <a:rPr lang="en-US" sz="13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Mairal</a:t>
            </a:r>
            <a:r>
              <a:rPr lang="en-US" sz="1300" b="1" i="1" dirty="0">
                <a:solidFill>
                  <a:srgbClr val="000000"/>
                </a:solidFill>
                <a:latin typeface="Calibri" panose="020F0502020204030204" pitchFamily="34" charset="0"/>
              </a:rPr>
              <a:t>, and Piotr Bojanowski. "Vision transformers need registers." </a:t>
            </a:r>
            <a:r>
              <a:rPr lang="en-US" sz="13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arXiv</a:t>
            </a:r>
            <a:r>
              <a:rPr lang="en-US" sz="1300" b="1" i="1" dirty="0">
                <a:solidFill>
                  <a:srgbClr val="000000"/>
                </a:solidFill>
                <a:latin typeface="Calibri" panose="020F0502020204030204" pitchFamily="34" charset="0"/>
              </a:rPr>
              <a:t> preprint arXiv:2309.16588 (2023).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300" b="1" i="1" dirty="0">
                <a:solidFill>
                  <a:srgbClr val="000000"/>
                </a:solidFill>
                <a:latin typeface="Calibri" panose="020F0502020204030204" pitchFamily="34" charset="0"/>
              </a:rPr>
              <a:t>36.	Huang, Gao, Zhuang Liu, Laurens Van Der </a:t>
            </a:r>
            <a:r>
              <a:rPr lang="en-US" sz="13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Maaten</a:t>
            </a:r>
            <a:r>
              <a:rPr lang="en-US" sz="1300" b="1" i="1" dirty="0">
                <a:solidFill>
                  <a:srgbClr val="000000"/>
                </a:solidFill>
                <a:latin typeface="Calibri" panose="020F0502020204030204" pitchFamily="34" charset="0"/>
              </a:rPr>
              <a:t>, and Kilian Q. Weinberger. "Densely con-</a:t>
            </a:r>
            <a:r>
              <a:rPr lang="en-US" sz="13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nected</a:t>
            </a:r>
            <a:r>
              <a:rPr lang="en-US" sz="1300" b="1" i="1" dirty="0">
                <a:solidFill>
                  <a:srgbClr val="000000"/>
                </a:solidFill>
                <a:latin typeface="Calibri" panose="020F0502020204030204" pitchFamily="34" charset="0"/>
              </a:rPr>
              <a:t> convolutional networks." In Proceedings of the IEEE conference on computer vision and pattern recognition, pp. 4700-4708. 2017</a:t>
            </a:r>
            <a:r>
              <a:rPr lang="en-US" sz="1300" b="1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  <a:endParaRPr lang="en-US" sz="1300" b="1" i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FEBCA7-3568-4940-A922-AADE56CC4277}"/>
              </a:ext>
            </a:extLst>
          </p:cNvPr>
          <p:cNvSpPr txBox="1"/>
          <p:nvPr/>
        </p:nvSpPr>
        <p:spPr>
          <a:xfrm>
            <a:off x="86059" y="-72312"/>
            <a:ext cx="5793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>
                <a:solidFill>
                  <a:schemeClr val="bg1"/>
                </a:solidFill>
              </a:rPr>
              <a:t>List of </a:t>
            </a:r>
            <a:r>
              <a:rPr lang="en-IN" sz="3200" dirty="0" smtClean="0">
                <a:solidFill>
                  <a:schemeClr val="bg1"/>
                </a:solidFill>
              </a:rPr>
              <a:t>Publications</a:t>
            </a:r>
            <a:endParaRPr lang="en-IN" sz="32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1424"/>
            <a:ext cx="9144000" cy="195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7672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2F3C779-9478-4CB6-BB42-E59FE08D8C38}"/>
              </a:ext>
            </a:extLst>
          </p:cNvPr>
          <p:cNvSpPr txBox="1"/>
          <p:nvPr/>
        </p:nvSpPr>
        <p:spPr>
          <a:xfrm>
            <a:off x="3550788" y="1413563"/>
            <a:ext cx="261513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</a:t>
            </a:r>
            <a:r>
              <a:rPr lang="en-IN" sz="4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endParaRPr lang="en-IN"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IN" sz="4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 </a:t>
            </a:r>
          </a:p>
          <a:p>
            <a:pPr algn="ctr"/>
            <a:r>
              <a:rPr lang="en-IN" sz="4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</a:t>
            </a:r>
            <a:endParaRPr lang="en-IN"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1424"/>
            <a:ext cx="9144000" cy="195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373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C78EFB8-AEF8-D76B-3A5F-1B683074DE58}"/>
              </a:ext>
            </a:extLst>
          </p:cNvPr>
          <p:cNvSpPr txBox="1"/>
          <p:nvPr/>
        </p:nvSpPr>
        <p:spPr>
          <a:xfrm>
            <a:off x="174033" y="-86411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Agenda</a:t>
            </a:r>
            <a:endParaRPr lang="en-US" sz="3200" dirty="0">
              <a:solidFill>
                <a:schemeClr val="bg1"/>
              </a:solidFill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D6E4D9D-7063-B2A5-A185-CF4D2F7183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8840828"/>
              </p:ext>
            </p:extLst>
          </p:nvPr>
        </p:nvGraphicFramePr>
        <p:xfrm>
          <a:off x="2367503" y="1191259"/>
          <a:ext cx="4757057" cy="40894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Arrow: Right 8">
            <a:extLst>
              <a:ext uri="{FF2B5EF4-FFF2-40B4-BE49-F238E27FC236}">
                <a16:creationId xmlns:a16="http://schemas.microsoft.com/office/drawing/2014/main" id="{CE9B4942-EBA8-DD91-723D-6D5C15CB5407}"/>
              </a:ext>
            </a:extLst>
          </p:cNvPr>
          <p:cNvSpPr/>
          <p:nvPr/>
        </p:nvSpPr>
        <p:spPr>
          <a:xfrm>
            <a:off x="4620845" y="1613989"/>
            <a:ext cx="250371" cy="108857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676081D7-E912-1C97-7A98-CEE9BC3D12AF}"/>
              </a:ext>
            </a:extLst>
          </p:cNvPr>
          <p:cNvSpPr/>
          <p:nvPr/>
        </p:nvSpPr>
        <p:spPr>
          <a:xfrm>
            <a:off x="4609959" y="2608781"/>
            <a:ext cx="250371" cy="108857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4E93249-D79F-DFFE-C2B1-0FB9B21C8543}"/>
              </a:ext>
            </a:extLst>
          </p:cNvPr>
          <p:cNvCxnSpPr/>
          <p:nvPr/>
        </p:nvCxnSpPr>
        <p:spPr>
          <a:xfrm flipH="1">
            <a:off x="2841171" y="2663209"/>
            <a:ext cx="31568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060378A-23E5-F059-B43C-CFFCE88BDF98}"/>
              </a:ext>
            </a:extLst>
          </p:cNvPr>
          <p:cNvCxnSpPr>
            <a:cxnSpLocks/>
          </p:cNvCxnSpPr>
          <p:nvPr/>
        </p:nvCxnSpPr>
        <p:spPr>
          <a:xfrm>
            <a:off x="2841171" y="2663209"/>
            <a:ext cx="0" cy="220560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382A31DD-739F-C029-1738-CD3B1B8259BA}"/>
              </a:ext>
            </a:extLst>
          </p:cNvPr>
          <p:cNvSpPr/>
          <p:nvPr/>
        </p:nvSpPr>
        <p:spPr>
          <a:xfrm>
            <a:off x="2841171" y="4825278"/>
            <a:ext cx="315678" cy="69503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2CE03B0F-FC2A-AA0D-52F5-48D14AE6FFDC}"/>
              </a:ext>
            </a:extLst>
          </p:cNvPr>
          <p:cNvSpPr/>
          <p:nvPr/>
        </p:nvSpPr>
        <p:spPr>
          <a:xfrm>
            <a:off x="4609959" y="3754283"/>
            <a:ext cx="250371" cy="108857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99E832-59D1-6FB0-7838-CDCEF9CEA0EA}"/>
              </a:ext>
            </a:extLst>
          </p:cNvPr>
          <p:cNvCxnSpPr/>
          <p:nvPr/>
        </p:nvCxnSpPr>
        <p:spPr>
          <a:xfrm flipH="1">
            <a:off x="6324600" y="2663209"/>
            <a:ext cx="31568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60AE84F-8816-5CC6-260D-A04ABB0CA0CB}"/>
              </a:ext>
            </a:extLst>
          </p:cNvPr>
          <p:cNvCxnSpPr>
            <a:cxnSpLocks/>
          </p:cNvCxnSpPr>
          <p:nvPr/>
        </p:nvCxnSpPr>
        <p:spPr>
          <a:xfrm>
            <a:off x="6640286" y="2689174"/>
            <a:ext cx="0" cy="28219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D55366-71AC-698C-4C2C-79962FA4CFDF}"/>
              </a:ext>
            </a:extLst>
          </p:cNvPr>
          <p:cNvCxnSpPr>
            <a:cxnSpLocks/>
          </p:cNvCxnSpPr>
          <p:nvPr/>
        </p:nvCxnSpPr>
        <p:spPr>
          <a:xfrm>
            <a:off x="2471057" y="5511074"/>
            <a:ext cx="416922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F78908E-3FDA-2FBE-F710-3A58E4C79853}"/>
              </a:ext>
            </a:extLst>
          </p:cNvPr>
          <p:cNvCxnSpPr>
            <a:cxnSpLocks/>
          </p:cNvCxnSpPr>
          <p:nvPr/>
        </p:nvCxnSpPr>
        <p:spPr>
          <a:xfrm>
            <a:off x="2471057" y="3754283"/>
            <a:ext cx="0" cy="175679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2D7EAD59-2167-4743-3B81-22EA12E1CF39}"/>
              </a:ext>
            </a:extLst>
          </p:cNvPr>
          <p:cNvSpPr/>
          <p:nvPr/>
        </p:nvSpPr>
        <p:spPr>
          <a:xfrm>
            <a:off x="2454588" y="3754282"/>
            <a:ext cx="702256" cy="54429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1421"/>
            <a:ext cx="9144000" cy="86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38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id="{F4AC4C87-FEB4-29D7-AC12-F6B86919441F}"/>
              </a:ext>
            </a:extLst>
          </p:cNvPr>
          <p:cNvSpPr txBox="1"/>
          <p:nvPr/>
        </p:nvSpPr>
        <p:spPr>
          <a:xfrm>
            <a:off x="174033" y="-86411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Introduction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0869" y="2072921"/>
            <a:ext cx="488564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/>
              <a:t>Why?</a:t>
            </a:r>
            <a:r>
              <a:rPr lang="en-US" dirty="0" smtClean="0"/>
              <a:t> Many </a:t>
            </a:r>
            <a:r>
              <a:rPr lang="en-US" dirty="0"/>
              <a:t>computer vision tasks require models to capture long-range dependencies in images (e.g., infrastructure planning, medical imaging</a:t>
            </a:r>
            <a:r>
              <a:rPr lang="en-US" dirty="0" smtClean="0"/>
              <a:t>).</a:t>
            </a:r>
          </a:p>
          <a:p>
            <a:pPr algn="just"/>
            <a:endParaRPr lang="en-US" dirty="0" smtClean="0"/>
          </a:p>
          <a:p>
            <a:pPr algn="just"/>
            <a:r>
              <a:rPr lang="en-US" b="1" dirty="0" smtClean="0"/>
              <a:t>CNN</a:t>
            </a:r>
            <a:r>
              <a:rPr lang="en-US" dirty="0" smtClean="0"/>
              <a:t> is </a:t>
            </a:r>
            <a:r>
              <a:rPr lang="en-US" dirty="0"/>
              <a:t>excellent for local feature extraction but struggle with global context</a:t>
            </a:r>
            <a:r>
              <a:rPr lang="en-US" dirty="0" smtClean="0"/>
              <a:t>.</a:t>
            </a:r>
          </a:p>
          <a:p>
            <a:pPr algn="just"/>
            <a:endParaRPr lang="en-US" dirty="0"/>
          </a:p>
          <a:p>
            <a:pPr algn="just"/>
            <a:r>
              <a:rPr lang="en-US" b="1" dirty="0" smtClean="0"/>
              <a:t>ViT</a:t>
            </a:r>
            <a:r>
              <a:rPr lang="en-US" dirty="0" smtClean="0"/>
              <a:t> </a:t>
            </a:r>
            <a:r>
              <a:rPr lang="en-US" dirty="0"/>
              <a:t>use self-attention for </a:t>
            </a:r>
            <a:r>
              <a:rPr lang="en-US" dirty="0" smtClean="0"/>
              <a:t>long-range relationships </a:t>
            </a:r>
            <a:r>
              <a:rPr lang="en-US" dirty="0"/>
              <a:t>but face high computational costs and lack spatial interpretability</a:t>
            </a:r>
            <a:r>
              <a:rPr lang="en-US" dirty="0" smtClean="0"/>
              <a:t>.</a:t>
            </a:r>
          </a:p>
          <a:p>
            <a:pPr algn="just"/>
            <a:endParaRPr lang="en-US" dirty="0"/>
          </a:p>
          <a:p>
            <a:pPr algn="just"/>
            <a:r>
              <a:rPr lang="en-US" b="1" dirty="0" smtClean="0"/>
              <a:t>Hybrid</a:t>
            </a:r>
            <a:r>
              <a:rPr lang="en-US" dirty="0" smtClean="0"/>
              <a:t> </a:t>
            </a:r>
            <a:r>
              <a:rPr lang="en-US" dirty="0"/>
              <a:t>models can combine the strengths of CNNs and ViTs but often suffer from inefficiencies, complex designs, and information loss.</a:t>
            </a:r>
          </a:p>
        </p:txBody>
      </p:sp>
      <p:pic>
        <p:nvPicPr>
          <p:cNvPr id="46" name="Picture 4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231" y="817880"/>
            <a:ext cx="1517618" cy="1147038"/>
          </a:xfrm>
          <a:prstGeom prst="rect">
            <a:avLst/>
          </a:prstGeom>
        </p:spPr>
      </p:pic>
      <p:pic>
        <p:nvPicPr>
          <p:cNvPr id="49" name="Picture 4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80" y="817880"/>
            <a:ext cx="1517618" cy="1132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Picture 5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231" y="2072921"/>
            <a:ext cx="1517618" cy="1179084"/>
          </a:xfrm>
          <a:prstGeom prst="rect">
            <a:avLst/>
          </a:prstGeom>
        </p:spPr>
      </p:pic>
      <p:pic>
        <p:nvPicPr>
          <p:cNvPr id="53" name="Picture 52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267" y="2058181"/>
            <a:ext cx="1561731" cy="1193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Picture 58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345" y="4633920"/>
            <a:ext cx="1561731" cy="1193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Picture 60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775" y="4614104"/>
            <a:ext cx="1502074" cy="123345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 rot="16200000">
            <a:off x="4855125" y="2489520"/>
            <a:ext cx="1155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ResNet-50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 rot="16200000">
            <a:off x="4905738" y="3821136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ViT-B/16</a:t>
            </a:r>
            <a:endParaRPr lang="en-US" dirty="0"/>
          </a:p>
        </p:txBody>
      </p:sp>
      <p:pic>
        <p:nvPicPr>
          <p:cNvPr id="65" name="Picture 64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775" y="3360008"/>
            <a:ext cx="1502074" cy="1146093"/>
          </a:xfrm>
          <a:prstGeom prst="rect">
            <a:avLst/>
          </a:prstGeom>
        </p:spPr>
      </p:pic>
      <p:pic>
        <p:nvPicPr>
          <p:cNvPr id="66" name="Picture 65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998" y="3359465"/>
            <a:ext cx="1539077" cy="114663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TextBox 67"/>
          <p:cNvSpPr txBox="1"/>
          <p:nvPr/>
        </p:nvSpPr>
        <p:spPr>
          <a:xfrm rot="16200000">
            <a:off x="5034437" y="5085076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iiANET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 rot="16200000">
            <a:off x="5090541" y="1206733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  <a:r>
              <a:rPr lang="en-US" dirty="0" smtClean="0"/>
              <a:t>nput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618" y="673602"/>
            <a:ext cx="2376127" cy="12734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69" y="660649"/>
            <a:ext cx="2236218" cy="12734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6880" y="817880"/>
            <a:ext cx="782320" cy="9906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2855584" y="673602"/>
            <a:ext cx="2082176" cy="12604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1421"/>
            <a:ext cx="9144000" cy="86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3320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B8E56E73-D097-8F78-DF37-35C261B727E4}"/>
              </a:ext>
            </a:extLst>
          </p:cNvPr>
          <p:cNvSpPr txBox="1"/>
          <p:nvPr/>
        </p:nvSpPr>
        <p:spPr>
          <a:xfrm>
            <a:off x="174033" y="-86411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Method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8120" y="2873101"/>
            <a:ext cx="8747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iiANET </a:t>
            </a:r>
            <a:r>
              <a:rPr lang="en-US" b="1" dirty="0"/>
              <a:t>integrates: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iiABlock</a:t>
            </a:r>
            <a:r>
              <a:rPr lang="en-US" dirty="0" smtClean="0"/>
              <a:t> </a:t>
            </a:r>
            <a:r>
              <a:rPr lang="en-US" dirty="0"/>
              <a:t>Combines CNNs, MHSA (Multi-Head Self-Attention), and Registers in parallel for efficient global and local feature extraction</a:t>
            </a:r>
            <a:r>
              <a:rPr lang="en-US" dirty="0" smtClean="0"/>
              <a:t>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ECANET</a:t>
            </a:r>
            <a:r>
              <a:rPr lang="en-US" dirty="0" smtClean="0"/>
              <a:t> </a:t>
            </a:r>
            <a:r>
              <a:rPr lang="en-US" dirty="0"/>
              <a:t>Enhances performance by calibrating channel-wise attention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5" name="Pictur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1035139"/>
            <a:ext cx="8950643" cy="168774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02883" y="665807"/>
            <a:ext cx="8422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Inspired</a:t>
            </a:r>
            <a:r>
              <a:rPr lang="en-US" dirty="0"/>
              <a:t> by the Inception model’s parallel design for feature extraction.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1421"/>
            <a:ext cx="9144000" cy="86819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74033" y="4223651"/>
            <a:ext cx="87477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Key Features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CNN</a:t>
            </a:r>
            <a:r>
              <a:rPr lang="en-US" dirty="0"/>
              <a:t> modules handle </a:t>
            </a:r>
            <a:r>
              <a:rPr lang="en-US" b="1" dirty="0"/>
              <a:t>local details and texture </a:t>
            </a:r>
            <a:r>
              <a:rPr lang="en-US" b="1" dirty="0" smtClean="0"/>
              <a:t>patterns.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MHSA</a:t>
            </a:r>
            <a:r>
              <a:rPr lang="en-US" dirty="0" smtClean="0"/>
              <a:t> </a:t>
            </a:r>
            <a:r>
              <a:rPr lang="en-US" dirty="0"/>
              <a:t>and Registers efficiently capture </a:t>
            </a:r>
            <a:r>
              <a:rPr lang="en-US" b="1" dirty="0"/>
              <a:t>long-range dependencies</a:t>
            </a:r>
            <a:r>
              <a:rPr lang="en-US" dirty="0"/>
              <a:t> with reduced computational </a:t>
            </a:r>
            <a:r>
              <a:rPr lang="en-US" dirty="0" smtClean="0"/>
              <a:t>overhead.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ECANET</a:t>
            </a:r>
            <a:r>
              <a:rPr lang="en-US" dirty="0" smtClean="0"/>
              <a:t> </a:t>
            </a:r>
            <a:r>
              <a:rPr lang="en-US" dirty="0"/>
              <a:t>improves focus on relevant channels, optimizing performance.</a:t>
            </a:r>
          </a:p>
        </p:txBody>
      </p:sp>
    </p:spTree>
    <p:extLst>
      <p:ext uri="{BB962C8B-B14F-4D97-AF65-F5344CB8AC3E}">
        <p14:creationId xmlns:p14="http://schemas.microsoft.com/office/powerpoint/2010/main" val="38081339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B8E56E73-D097-8F78-DF37-35C261B727E4}"/>
              </a:ext>
            </a:extLst>
          </p:cNvPr>
          <p:cNvSpPr txBox="1"/>
          <p:nvPr/>
        </p:nvSpPr>
        <p:spPr>
          <a:xfrm>
            <a:off x="174033" y="-86411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Method (contd.)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1421"/>
            <a:ext cx="9144000" cy="86819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1210352" y="662939"/>
            <a:ext cx="7071360" cy="404114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4033" y="4704080"/>
            <a:ext cx="88785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Design Significance</a:t>
            </a:r>
            <a:endParaRPr lang="en-US" b="1" dirty="0"/>
          </a:p>
          <a:p>
            <a:pPr algn="ctr"/>
            <a:r>
              <a:rPr lang="en-US" dirty="0"/>
              <a:t>Improved interpretability over </a:t>
            </a:r>
            <a:r>
              <a:rPr lang="en-US" dirty="0" smtClean="0"/>
              <a:t>ViT</a:t>
            </a:r>
            <a:endParaRPr lang="en-US" dirty="0"/>
          </a:p>
          <a:p>
            <a:pPr algn="ctr"/>
            <a:r>
              <a:rPr lang="en-US" dirty="0"/>
              <a:t>Reduced computational cost compared to standalone attention mechanisms.</a:t>
            </a:r>
          </a:p>
          <a:p>
            <a:pPr algn="ctr"/>
            <a:r>
              <a:rPr lang="en-US" dirty="0"/>
              <a:t>Adaptability for various tasks, including detection and segmentation.</a:t>
            </a:r>
          </a:p>
        </p:txBody>
      </p:sp>
    </p:spTree>
    <p:extLst>
      <p:ext uri="{BB962C8B-B14F-4D97-AF65-F5344CB8AC3E}">
        <p14:creationId xmlns:p14="http://schemas.microsoft.com/office/powerpoint/2010/main" val="40533935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4FA28AE2-C2F4-43A0-8B69-0877CAA0D0B6}"/>
              </a:ext>
            </a:extLst>
          </p:cNvPr>
          <p:cNvSpPr txBox="1"/>
          <p:nvPr/>
        </p:nvSpPr>
        <p:spPr>
          <a:xfrm>
            <a:off x="9423" y="493609"/>
            <a:ext cx="9134577" cy="5355312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t">
            <a:spAutoFit/>
          </a:bodyPr>
          <a:lstStyle/>
          <a:p>
            <a:pPr lvl="1"/>
            <a:r>
              <a:rPr lang="en-US" b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Objective:</a:t>
            </a:r>
            <a:r>
              <a:rPr lang="en-US" dirty="0">
                <a:latin typeface="Times New Roman" panose="02020603050405020304" pitchFamily="18" charset="0"/>
                <a:ea typeface="DengXian" panose="02010600030101010101" pitchFamily="2" charset="-122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To evaluate iiANET on </a:t>
            </a:r>
            <a:r>
              <a:rPr lang="en-US" dirty="0">
                <a:latin typeface="Times New Roman" panose="02020603050405020304" pitchFamily="18" charset="0"/>
                <a:ea typeface="DengXian" panose="02010600030101010101" pitchFamily="2" charset="-122"/>
              </a:rPr>
              <a:t>benchmark datasets qualitatively and </a:t>
            </a:r>
            <a:r>
              <a:rPr lang="en-US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quantitatively. And compare </a:t>
            </a:r>
            <a:r>
              <a:rPr lang="en-US" dirty="0">
                <a:latin typeface="Times New Roman" panose="02020603050405020304" pitchFamily="18" charset="0"/>
                <a:ea typeface="DengXian" panose="02010600030101010101" pitchFamily="2" charset="-122"/>
              </a:rPr>
              <a:t>with CNN, ViT, and hybrid architectures.  </a:t>
            </a:r>
          </a:p>
          <a:p>
            <a:pPr lvl="1"/>
            <a:endParaRPr lang="en-US" dirty="0">
              <a:latin typeface="Times New Roman" panose="02020603050405020304" pitchFamily="18" charset="0"/>
              <a:ea typeface="DengXian" panose="02010600030101010101" pitchFamily="2" charset="-122"/>
            </a:endParaRPr>
          </a:p>
          <a:p>
            <a:pPr lvl="1"/>
            <a:r>
              <a:rPr lang="en-US" b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Datasets </a:t>
            </a:r>
            <a:r>
              <a:rPr lang="en-US" b="1" dirty="0">
                <a:latin typeface="Times New Roman" panose="02020603050405020304" pitchFamily="18" charset="0"/>
                <a:ea typeface="DengXian" panose="02010600030101010101" pitchFamily="2" charset="-122"/>
              </a:rPr>
              <a:t>&amp; Metrics</a:t>
            </a:r>
            <a:r>
              <a:rPr lang="en-US" b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:</a:t>
            </a:r>
            <a:endParaRPr lang="en-US" b="1" dirty="0">
              <a:latin typeface="Times New Roman" panose="02020603050405020304" pitchFamily="18" charset="0"/>
              <a:ea typeface="DengXian" panose="02010600030101010101" pitchFamily="2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Datasets: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AID: 10,000 </a:t>
            </a:r>
            <a:r>
              <a:rPr lang="en-US" dirty="0">
                <a:latin typeface="Times New Roman" panose="02020603050405020304" pitchFamily="18" charset="0"/>
                <a:ea typeface="DengXian" panose="02010600030101010101" pitchFamily="2" charset="-122"/>
              </a:rPr>
              <a:t>images, 30 scene classes.  </a:t>
            </a:r>
            <a:endParaRPr lang="en-US" dirty="0" smtClean="0">
              <a:latin typeface="Times New Roman" panose="02020603050405020304" pitchFamily="18" charset="0"/>
              <a:ea typeface="DengXian" panose="02010600030101010101" pitchFamily="2" charset="-122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Oxford-III: </a:t>
            </a:r>
            <a:r>
              <a:rPr lang="en-US" dirty="0">
                <a:latin typeface="Times New Roman" panose="02020603050405020304" pitchFamily="18" charset="0"/>
                <a:ea typeface="DengXian" panose="02010600030101010101" pitchFamily="2" charset="-122"/>
              </a:rPr>
              <a:t>4,978 images, 37 cat and dog breeds.  </a:t>
            </a:r>
            <a:endParaRPr lang="en-US" dirty="0" smtClean="0">
              <a:latin typeface="Times New Roman" panose="02020603050405020304" pitchFamily="18" charset="0"/>
              <a:ea typeface="DengXian" panose="02010600030101010101" pitchFamily="2" charset="-122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RLD: </a:t>
            </a:r>
            <a:r>
              <a:rPr lang="en-US" dirty="0">
                <a:latin typeface="Times New Roman" panose="02020603050405020304" pitchFamily="18" charset="0"/>
                <a:ea typeface="DengXian" panose="02010600030101010101" pitchFamily="2" charset="-122"/>
              </a:rPr>
              <a:t>5,932 images, 4 disease categories.  </a:t>
            </a:r>
            <a:endParaRPr lang="en-US" dirty="0" smtClean="0">
              <a:latin typeface="Times New Roman" panose="02020603050405020304" pitchFamily="18" charset="0"/>
              <a:ea typeface="DengXian" panose="02010600030101010101" pitchFamily="2" charset="-122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COCO-2017 </a:t>
            </a:r>
            <a:r>
              <a:rPr lang="en-US" dirty="0">
                <a:latin typeface="Times New Roman" panose="02020603050405020304" pitchFamily="18" charset="0"/>
                <a:ea typeface="DengXian" panose="02010600030101010101" pitchFamily="2" charset="-122"/>
              </a:rPr>
              <a:t>and </a:t>
            </a:r>
            <a:r>
              <a:rPr lang="en-US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IMAGENET1K </a:t>
            </a:r>
            <a:r>
              <a:rPr lang="en-US" dirty="0">
                <a:latin typeface="Times New Roman" panose="02020603050405020304" pitchFamily="18" charset="0"/>
                <a:ea typeface="DengXian" panose="02010600030101010101" pitchFamily="2" charset="-122"/>
              </a:rPr>
              <a:t>for generalization and robustness.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Metrics: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Top-1/Top-5 Accuracy,  AP </a:t>
            </a:r>
            <a:r>
              <a:rPr lang="en-US" dirty="0">
                <a:latin typeface="Times New Roman" panose="02020603050405020304" pitchFamily="18" charset="0"/>
                <a:ea typeface="DengXian" panose="02010600030101010101" pitchFamily="2" charset="-122"/>
              </a:rPr>
              <a:t>(Average Precision</a:t>
            </a:r>
            <a:r>
              <a:rPr lang="en-US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), FLOPs, </a:t>
            </a:r>
            <a:r>
              <a:rPr lang="en-US" dirty="0">
                <a:latin typeface="Times New Roman" panose="02020603050405020304" pitchFamily="18" charset="0"/>
                <a:ea typeface="DengXian" panose="02010600030101010101" pitchFamily="2" charset="-122"/>
              </a:rPr>
              <a:t>and </a:t>
            </a:r>
            <a:r>
              <a:rPr lang="en-US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Throughput.  </a:t>
            </a:r>
            <a:endParaRPr lang="en-US" dirty="0">
              <a:latin typeface="Times New Roman" panose="02020603050405020304" pitchFamily="18" charset="0"/>
              <a:ea typeface="DengXian" panose="02010600030101010101" pitchFamily="2" charset="-122"/>
            </a:endParaRPr>
          </a:p>
          <a:p>
            <a:pPr lvl="1"/>
            <a:endParaRPr lang="en-US" dirty="0">
              <a:latin typeface="Times New Roman" panose="02020603050405020304" pitchFamily="18" charset="0"/>
              <a:ea typeface="DengXian" panose="02010600030101010101" pitchFamily="2" charset="-122"/>
            </a:endParaRPr>
          </a:p>
          <a:p>
            <a:pPr lvl="1"/>
            <a:r>
              <a:rPr lang="en-US" b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Experimental </a:t>
            </a:r>
            <a:r>
              <a:rPr lang="en-US" b="1" dirty="0">
                <a:latin typeface="Times New Roman" panose="02020603050405020304" pitchFamily="18" charset="0"/>
                <a:ea typeface="DengXian" panose="02010600030101010101" pitchFamily="2" charset="-122"/>
              </a:rPr>
              <a:t>Setup</a:t>
            </a:r>
            <a:r>
              <a:rPr lang="en-US" b="1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:</a:t>
            </a:r>
            <a:endParaRPr lang="en-US" b="1" dirty="0">
              <a:latin typeface="Times New Roman" panose="02020603050405020304" pitchFamily="18" charset="0"/>
              <a:ea typeface="DengXian" panose="02010600030101010101" pitchFamily="2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System: </a:t>
            </a:r>
            <a:r>
              <a:rPr lang="en-US" dirty="0">
                <a:latin typeface="Times New Roman" panose="02020603050405020304" pitchFamily="18" charset="0"/>
                <a:ea typeface="DengXian" panose="02010600030101010101" pitchFamily="2" charset="-122"/>
              </a:rPr>
              <a:t>Intel Core i7 8700k, 2 NVIDIA Titan XP GPUs, 32GB RAM.  </a:t>
            </a:r>
            <a:endParaRPr lang="en-US" dirty="0" smtClean="0">
              <a:latin typeface="Times New Roman" panose="02020603050405020304" pitchFamily="18" charset="0"/>
              <a:ea typeface="DengXian" panose="02010600030101010101" pitchFamily="2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Training: 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90/150 </a:t>
            </a:r>
            <a:r>
              <a:rPr lang="en-US" dirty="0">
                <a:latin typeface="Times New Roman" panose="02020603050405020304" pitchFamily="18" charset="0"/>
                <a:ea typeface="DengXian" panose="02010600030101010101" pitchFamily="2" charset="-122"/>
              </a:rPr>
              <a:t>epochs, batch size = 16.  </a:t>
            </a:r>
            <a:endParaRPr lang="en-US" dirty="0" smtClean="0">
              <a:latin typeface="Times New Roman" panose="02020603050405020304" pitchFamily="18" charset="0"/>
              <a:ea typeface="DengXian" panose="02010600030101010101" pitchFamily="2" charset="-122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AdamW </a:t>
            </a:r>
            <a:r>
              <a:rPr lang="en-US" dirty="0">
                <a:latin typeface="Times New Roman" panose="02020603050405020304" pitchFamily="18" charset="0"/>
                <a:ea typeface="DengXian" panose="02010600030101010101" pitchFamily="2" charset="-122"/>
              </a:rPr>
              <a:t>optimizer, learning rate = 0.0001, decay = 0.05.  </a:t>
            </a:r>
            <a:endParaRPr lang="en-US" dirty="0" smtClean="0">
              <a:latin typeface="Times New Roman" panose="02020603050405020304" pitchFamily="18" charset="0"/>
              <a:ea typeface="DengXian" panose="02010600030101010101" pitchFamily="2" charset="-122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Fair </a:t>
            </a:r>
            <a:r>
              <a:rPr lang="en-US" dirty="0">
                <a:latin typeface="Times New Roman" panose="02020603050405020304" pitchFamily="18" charset="0"/>
                <a:ea typeface="DengXian" panose="02010600030101010101" pitchFamily="2" charset="-122"/>
              </a:rPr>
              <a:t>Comparison</a:t>
            </a:r>
            <a:r>
              <a:rPr lang="en-US" dirty="0" smtClean="0">
                <a:latin typeface="Times New Roman" panose="02020603050405020304" pitchFamily="18" charset="0"/>
                <a:ea typeface="DengXian" panose="02010600030101010101" pitchFamily="2" charset="-122"/>
              </a:rPr>
              <a:t>: </a:t>
            </a:r>
            <a:r>
              <a:rPr lang="en-US" dirty="0">
                <a:latin typeface="Times New Roman" panose="02020603050405020304" pitchFamily="18" charset="0"/>
                <a:ea typeface="DengXian" panose="02010600030101010101" pitchFamily="2" charset="-122"/>
              </a:rPr>
              <a:t>Re-trained comparison models on AID, Oxford-III, and RLD datasets.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71C0B4-7443-4B80-A09E-4EEA263E9E56}"/>
              </a:ext>
            </a:extLst>
          </p:cNvPr>
          <p:cNvSpPr txBox="1"/>
          <p:nvPr/>
        </p:nvSpPr>
        <p:spPr>
          <a:xfrm>
            <a:off x="9424" y="-91166"/>
            <a:ext cx="8413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 smtClean="0">
                <a:solidFill>
                  <a:schemeClr val="bg1"/>
                </a:solidFill>
              </a:rPr>
              <a:t>Experimental Results and Comparisons</a:t>
            </a:r>
            <a:endParaRPr lang="en-IN" sz="3200" dirty="0">
              <a:solidFill>
                <a:schemeClr val="bg1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462E8FC-03C5-E719-C60D-E42D588E03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53"/>
          <a:stretch/>
        </p:blipFill>
        <p:spPr>
          <a:xfrm>
            <a:off x="8497956" y="6431247"/>
            <a:ext cx="435409" cy="38289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F6D6336-0838-DC10-5BD8-34A3BD7E8BA2}"/>
              </a:ext>
            </a:extLst>
          </p:cNvPr>
          <p:cNvSpPr txBox="1"/>
          <p:nvPr/>
        </p:nvSpPr>
        <p:spPr>
          <a:xfrm>
            <a:off x="555819" y="6381708"/>
            <a:ext cx="875561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SLaP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15FED22-DA1D-CB65-878A-417531DD7196}"/>
              </a:ext>
            </a:extLst>
          </p:cNvPr>
          <p:cNvSpPr txBox="1"/>
          <p:nvPr/>
        </p:nvSpPr>
        <p:spPr>
          <a:xfrm>
            <a:off x="1984334" y="6361085"/>
            <a:ext cx="122180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MAPM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806D624-E86B-9CAD-4F13-9F34BC7B05E0}"/>
              </a:ext>
            </a:extLst>
          </p:cNvPr>
          <p:cNvSpPr txBox="1"/>
          <p:nvPr/>
        </p:nvSpPr>
        <p:spPr>
          <a:xfrm>
            <a:off x="3765441" y="6367910"/>
            <a:ext cx="116891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iiANET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E5190FA-646B-02FB-184C-2BCBCDFF847B}"/>
              </a:ext>
            </a:extLst>
          </p:cNvPr>
          <p:cNvSpPr txBox="1"/>
          <p:nvPr/>
        </p:nvSpPr>
        <p:spPr>
          <a:xfrm>
            <a:off x="5493649" y="6361085"/>
            <a:ext cx="1837298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iiADET-tiny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1421"/>
            <a:ext cx="9144000" cy="86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407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06107D5-07F4-4551-96CC-7621CBBC978C}"/>
              </a:ext>
            </a:extLst>
          </p:cNvPr>
          <p:cNvSpPr txBox="1"/>
          <p:nvPr/>
        </p:nvSpPr>
        <p:spPr>
          <a:xfrm>
            <a:off x="191269" y="-66298"/>
            <a:ext cx="6597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 smtClean="0">
                <a:solidFill>
                  <a:schemeClr val="bg1"/>
                </a:solidFill>
              </a:rPr>
              <a:t>Grad-CAM Visualization</a:t>
            </a:r>
            <a:endParaRPr lang="en-IN" sz="32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84775"/>
            <a:ext cx="4673600" cy="5561965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1421"/>
            <a:ext cx="9144000" cy="868190"/>
          </a:xfrm>
          <a:prstGeom prst="rect">
            <a:avLst/>
          </a:prstGeom>
        </p:spPr>
      </p:pic>
      <p:sp>
        <p:nvSpPr>
          <p:cNvPr id="9" name="Rectangle 61"/>
          <p:cNvSpPr>
            <a:spLocks noChangeArrowheads="1"/>
          </p:cNvSpPr>
          <p:nvPr/>
        </p:nvSpPr>
        <p:spPr bwMode="auto">
          <a:xfrm>
            <a:off x="4656775" y="661225"/>
            <a:ext cx="4226559" cy="55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Grad-CAM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[23] applied to the final layer</a:t>
            </a:r>
            <a:r>
              <a:rPr kumimoji="0" lang="en-US" alt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iiANET and comparative models.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CNN-based: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ResNet-50/100, EfficientNet-B4/B5, DenseNet-169/201.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ViT-based: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ViT-B/L-16. </a:t>
            </a:r>
            <a:r>
              <a:rPr kumimoji="0" lang="en-US" alt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Hybrid: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Coatnet-3, BoTNet.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CNN Models: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Strong local heat maps due to small receptive fields.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ViT Models: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Sparse, tiny heat-map spots indicate interpretability issues.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Hybrid Models: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Improved long-range dependency capture and interpretability.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iiANET: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Better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object outlining with</a:t>
            </a:r>
            <a:r>
              <a:rPr kumimoji="0" lang="en-US" alt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nhanced accuracy and reliability in complex tasks.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Applications: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Suitable for fields requiring long-range dependency capture: Medical imaging. Autonomous driving. Remote sensing.</a:t>
            </a:r>
            <a:r>
              <a:rPr kumimoji="0" lang="en-US" alt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Security surveillance.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4778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FEBCA7-3568-4940-A922-AADE56CC4277}"/>
              </a:ext>
            </a:extLst>
          </p:cNvPr>
          <p:cNvSpPr txBox="1"/>
          <p:nvPr/>
        </p:nvSpPr>
        <p:spPr>
          <a:xfrm>
            <a:off x="86059" y="-72312"/>
            <a:ext cx="5793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 smtClean="0">
                <a:solidFill>
                  <a:schemeClr val="bg1"/>
                </a:solidFill>
              </a:rPr>
              <a:t>Aerial Image Dataset</a:t>
            </a:r>
            <a:endParaRPr lang="en-IN" sz="32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1421"/>
            <a:ext cx="9144000" cy="8681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1856226"/>
                  </p:ext>
                </p:extLst>
              </p:nvPr>
            </p:nvGraphicFramePr>
            <p:xfrm>
              <a:off x="1290321" y="764190"/>
              <a:ext cx="6731319" cy="4560416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1095948">
                      <a:extLst>
                        <a:ext uri="{9D8B030D-6E8A-4147-A177-3AD203B41FA5}">
                          <a16:colId xmlns:a16="http://schemas.microsoft.com/office/drawing/2014/main" val="2163186212"/>
                        </a:ext>
                      </a:extLst>
                    </a:gridCol>
                    <a:gridCol w="1095948">
                      <a:extLst>
                        <a:ext uri="{9D8B030D-6E8A-4147-A177-3AD203B41FA5}">
                          <a16:colId xmlns:a16="http://schemas.microsoft.com/office/drawing/2014/main" val="2793575072"/>
                        </a:ext>
                      </a:extLst>
                    </a:gridCol>
                    <a:gridCol w="389093">
                      <a:extLst>
                        <a:ext uri="{9D8B030D-6E8A-4147-A177-3AD203B41FA5}">
                          <a16:colId xmlns:a16="http://schemas.microsoft.com/office/drawing/2014/main" val="1734742636"/>
                        </a:ext>
                      </a:extLst>
                    </a:gridCol>
                    <a:gridCol w="643445">
                      <a:extLst>
                        <a:ext uri="{9D8B030D-6E8A-4147-A177-3AD203B41FA5}">
                          <a16:colId xmlns:a16="http://schemas.microsoft.com/office/drawing/2014/main" val="3088238907"/>
                        </a:ext>
                      </a:extLst>
                    </a:gridCol>
                    <a:gridCol w="643445">
                      <a:extLst>
                        <a:ext uri="{9D8B030D-6E8A-4147-A177-3AD203B41FA5}">
                          <a16:colId xmlns:a16="http://schemas.microsoft.com/office/drawing/2014/main" val="682987024"/>
                        </a:ext>
                      </a:extLst>
                    </a:gridCol>
                    <a:gridCol w="713339">
                      <a:extLst>
                        <a:ext uri="{9D8B030D-6E8A-4147-A177-3AD203B41FA5}">
                          <a16:colId xmlns:a16="http://schemas.microsoft.com/office/drawing/2014/main" val="1381212549"/>
                        </a:ext>
                      </a:extLst>
                    </a:gridCol>
                    <a:gridCol w="713339">
                      <a:extLst>
                        <a:ext uri="{9D8B030D-6E8A-4147-A177-3AD203B41FA5}">
                          <a16:colId xmlns:a16="http://schemas.microsoft.com/office/drawing/2014/main" val="2378430264"/>
                        </a:ext>
                      </a:extLst>
                    </a:gridCol>
                    <a:gridCol w="718381">
                      <a:extLst>
                        <a:ext uri="{9D8B030D-6E8A-4147-A177-3AD203B41FA5}">
                          <a16:colId xmlns:a16="http://schemas.microsoft.com/office/drawing/2014/main" val="4161887204"/>
                        </a:ext>
                      </a:extLst>
                    </a:gridCol>
                    <a:gridCol w="718381">
                      <a:extLst>
                        <a:ext uri="{9D8B030D-6E8A-4147-A177-3AD203B41FA5}">
                          <a16:colId xmlns:a16="http://schemas.microsoft.com/office/drawing/2014/main" val="763293244"/>
                        </a:ext>
                      </a:extLst>
                    </a:gridCol>
                  </a:tblGrid>
                  <a:tr h="325744"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Dataset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Backbone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Size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Train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#Params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FLOPs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Throughput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top-1 acc.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top-5 acc.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2963378631"/>
                      </a:ext>
                    </a:extLst>
                  </a:tr>
                  <a:tr h="325744">
                    <a:tc rowSpan="13">
                      <a:txBody>
                        <a:bodyPr/>
                        <a:lstStyle/>
                        <a:p>
                          <a:r>
                            <a:rPr lang="en-US" b="1" dirty="0" smtClean="0"/>
                            <a:t>AID</a:t>
                          </a:r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ResNet-101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224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90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44.5 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14.58G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-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68.93 %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93.37 %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2269259908"/>
                      </a:ext>
                    </a:extLst>
                  </a:tr>
                  <a:tr h="325744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EffNet-B4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224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90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19.3 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2.86G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-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63.57 %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90.70 %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398221265"/>
                      </a:ext>
                    </a:extLst>
                  </a:tr>
                  <a:tr h="325744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EffNet-B5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224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90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30.4 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4.49G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81.85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65.73 %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92.07 %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2437426411"/>
                      </a:ext>
                    </a:extLst>
                  </a:tr>
                  <a:tr h="325744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Dense169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224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90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14.1 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5.81G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-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70.70 %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93.83 %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539617481"/>
                      </a:ext>
                    </a:extLst>
                  </a:tr>
                  <a:tr h="325744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Dense 201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224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90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20.0 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7.35G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76.38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71.60 %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94.37 %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2050953767"/>
                      </a:ext>
                    </a:extLst>
                  </a:tr>
                  <a:tr h="325744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ViT-B/16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224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150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86.6 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16.86G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48.01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69.93 %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93.27 %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2607428511"/>
                      </a:ext>
                    </a:extLst>
                  </a:tr>
                  <a:tr h="325744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ViT-L/16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224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150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304.3 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59.69G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59.11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67.27 %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92.77 %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18335998"/>
                      </a:ext>
                    </a:extLst>
                  </a:tr>
                  <a:tr h="325744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MobileViT-S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256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90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6M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2G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1986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66.76 %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91.23 %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552180369"/>
                      </a:ext>
                    </a:extLst>
                  </a:tr>
                  <a:tr h="325744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DiNAT-B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just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224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90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90M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13.7G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764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79.12 %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93.27 %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1673150315"/>
                      </a:ext>
                    </a:extLst>
                  </a:tr>
                  <a:tr h="325744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Dilate-B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just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224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120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48M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9.96G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-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78.39 %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94.69 %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1584349316"/>
                      </a:ext>
                    </a:extLst>
                  </a:tr>
                  <a:tr h="325744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BoT50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256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90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25.6M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3.18G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95.20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72.50 %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94.27 %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939942191"/>
                      </a:ext>
                    </a:extLst>
                  </a:tr>
                  <a:tr h="325744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CoAtNet-3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224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90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168M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32.53G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27.92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80.17%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94.93 %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111784799"/>
                      </a:ext>
                    </a:extLst>
                  </a:tr>
                  <a:tr h="325744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iiANET [ours]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299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90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25.2M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8.22G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37.21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80.57%</a:t>
                          </a:r>
                          <a:endParaRPr lang="en-US" sz="14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95.67 %</a:t>
                          </a:r>
                          <a:endParaRPr lang="en-US" sz="14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3065835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1856226"/>
                  </p:ext>
                </p:extLst>
              </p:nvPr>
            </p:nvGraphicFramePr>
            <p:xfrm>
              <a:off x="1290321" y="764190"/>
              <a:ext cx="6731319" cy="4560416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1095948">
                      <a:extLst>
                        <a:ext uri="{9D8B030D-6E8A-4147-A177-3AD203B41FA5}">
                          <a16:colId xmlns:a16="http://schemas.microsoft.com/office/drawing/2014/main" val="2163186212"/>
                        </a:ext>
                      </a:extLst>
                    </a:gridCol>
                    <a:gridCol w="1095948">
                      <a:extLst>
                        <a:ext uri="{9D8B030D-6E8A-4147-A177-3AD203B41FA5}">
                          <a16:colId xmlns:a16="http://schemas.microsoft.com/office/drawing/2014/main" val="2793575072"/>
                        </a:ext>
                      </a:extLst>
                    </a:gridCol>
                    <a:gridCol w="389093">
                      <a:extLst>
                        <a:ext uri="{9D8B030D-6E8A-4147-A177-3AD203B41FA5}">
                          <a16:colId xmlns:a16="http://schemas.microsoft.com/office/drawing/2014/main" val="1734742636"/>
                        </a:ext>
                      </a:extLst>
                    </a:gridCol>
                    <a:gridCol w="643445">
                      <a:extLst>
                        <a:ext uri="{9D8B030D-6E8A-4147-A177-3AD203B41FA5}">
                          <a16:colId xmlns:a16="http://schemas.microsoft.com/office/drawing/2014/main" val="3088238907"/>
                        </a:ext>
                      </a:extLst>
                    </a:gridCol>
                    <a:gridCol w="643445">
                      <a:extLst>
                        <a:ext uri="{9D8B030D-6E8A-4147-A177-3AD203B41FA5}">
                          <a16:colId xmlns:a16="http://schemas.microsoft.com/office/drawing/2014/main" val="682987024"/>
                        </a:ext>
                      </a:extLst>
                    </a:gridCol>
                    <a:gridCol w="713339">
                      <a:extLst>
                        <a:ext uri="{9D8B030D-6E8A-4147-A177-3AD203B41FA5}">
                          <a16:colId xmlns:a16="http://schemas.microsoft.com/office/drawing/2014/main" val="1381212549"/>
                        </a:ext>
                      </a:extLst>
                    </a:gridCol>
                    <a:gridCol w="713339">
                      <a:extLst>
                        <a:ext uri="{9D8B030D-6E8A-4147-A177-3AD203B41FA5}">
                          <a16:colId xmlns:a16="http://schemas.microsoft.com/office/drawing/2014/main" val="2378430264"/>
                        </a:ext>
                      </a:extLst>
                    </a:gridCol>
                    <a:gridCol w="718381">
                      <a:extLst>
                        <a:ext uri="{9D8B030D-6E8A-4147-A177-3AD203B41FA5}">
                          <a16:colId xmlns:a16="http://schemas.microsoft.com/office/drawing/2014/main" val="4161887204"/>
                        </a:ext>
                      </a:extLst>
                    </a:gridCol>
                    <a:gridCol w="718381">
                      <a:extLst>
                        <a:ext uri="{9D8B030D-6E8A-4147-A177-3AD203B41FA5}">
                          <a16:colId xmlns:a16="http://schemas.microsoft.com/office/drawing/2014/main" val="763293244"/>
                        </a:ext>
                      </a:extLst>
                    </a:gridCol>
                  </a:tblGrid>
                  <a:tr h="325744"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Dataset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Backbone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Size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Train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#Params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FLOPs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Throughput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top-1 acc.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top-5 acc.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2963378631"/>
                      </a:ext>
                    </a:extLst>
                  </a:tr>
                  <a:tr h="325744">
                    <a:tc rowSpan="13">
                      <a:txBody>
                        <a:bodyPr/>
                        <a:lstStyle/>
                        <a:p>
                          <a:r>
                            <a:rPr lang="en-US" b="1" dirty="0" smtClean="0"/>
                            <a:t>AID</a:t>
                          </a:r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ResNet-101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4450" marR="44450" marT="0" marB="0">
                        <a:blipFill>
                          <a:blip r:embed="rId3"/>
                          <a:stretch>
                            <a:fillRect l="-564063" t="-124528" r="-1067188" b="-12150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90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44.5 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14.58G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-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68.93 %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93.37 %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2269259908"/>
                      </a:ext>
                    </a:extLst>
                  </a:tr>
                  <a:tr h="325744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EffNet-B4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4450" marR="44450" marT="0" marB="0">
                        <a:blipFill>
                          <a:blip r:embed="rId3"/>
                          <a:stretch>
                            <a:fillRect l="-564063" t="-220370" r="-1067188" b="-10925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90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19.3 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2.86G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-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63.57 %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90.70 %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398221265"/>
                      </a:ext>
                    </a:extLst>
                  </a:tr>
                  <a:tr h="325744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EffNet-B5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4450" marR="44450" marT="0" marB="0">
                        <a:blipFill>
                          <a:blip r:embed="rId3"/>
                          <a:stretch>
                            <a:fillRect l="-564063" t="-326415" r="-1067188" b="-10132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90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30.4 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4.49G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81.85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65.73 %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92.07 %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2437426411"/>
                      </a:ext>
                    </a:extLst>
                  </a:tr>
                  <a:tr h="325744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Dense169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4450" marR="44450" marT="0" marB="0">
                        <a:blipFill>
                          <a:blip r:embed="rId3"/>
                          <a:stretch>
                            <a:fillRect l="-564063" t="-418519" r="-1067188" b="-8944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90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14.1 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5.81G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-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70.70 %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93.83 %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539617481"/>
                      </a:ext>
                    </a:extLst>
                  </a:tr>
                  <a:tr h="325744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Dense 201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4450" marR="44450" marT="0" marB="0">
                        <a:blipFill>
                          <a:blip r:embed="rId3"/>
                          <a:stretch>
                            <a:fillRect l="-564063" t="-528302" r="-1067188" b="-8113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90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20.0 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7.35G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76.38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71.60 %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94.37 %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2050953767"/>
                      </a:ext>
                    </a:extLst>
                  </a:tr>
                  <a:tr h="325744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ViT-B/16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4450" marR="44450" marT="0" marB="0">
                        <a:blipFill>
                          <a:blip r:embed="rId3"/>
                          <a:stretch>
                            <a:fillRect l="-564063" t="-616667" r="-1067188" b="-6962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150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86.6 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16.86G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48.01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69.93 %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93.27 %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2607428511"/>
                      </a:ext>
                    </a:extLst>
                  </a:tr>
                  <a:tr h="325744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ViT-L/16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4450" marR="44450" marT="0" marB="0">
                        <a:blipFill>
                          <a:blip r:embed="rId3"/>
                          <a:stretch>
                            <a:fillRect l="-564063" t="-730189" r="-1067188" b="-6094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150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304.3 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59.69G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59.11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67.27 %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92.77 %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18335998"/>
                      </a:ext>
                    </a:extLst>
                  </a:tr>
                  <a:tr h="325744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MobileViT-S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4450" marR="44450" marT="0" marB="0">
                        <a:blipFill>
                          <a:blip r:embed="rId3"/>
                          <a:stretch>
                            <a:fillRect l="-564063" t="-814815" r="-1067188" b="-4981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90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6M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2G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1986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66.76 %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91.23 %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552180369"/>
                      </a:ext>
                    </a:extLst>
                  </a:tr>
                  <a:tr h="325744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DiNAT-B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4450" marR="44450" marT="0" marB="0">
                        <a:blipFill>
                          <a:blip r:embed="rId3"/>
                          <a:stretch>
                            <a:fillRect l="-564063" t="-932075" r="-1067188" b="-4075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90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90M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13.7G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764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79.12 %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93.27 %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1673150315"/>
                      </a:ext>
                    </a:extLst>
                  </a:tr>
                  <a:tr h="325744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Dilate-B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4450" marR="44450" marT="0" marB="0">
                        <a:blipFill>
                          <a:blip r:embed="rId3"/>
                          <a:stretch>
                            <a:fillRect l="-564063" t="-1012963" r="-1067188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120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48M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9.96G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-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78.39 %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94.69 %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1584349316"/>
                      </a:ext>
                    </a:extLst>
                  </a:tr>
                  <a:tr h="325744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BoT50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4450" marR="44450" marT="0" marB="0">
                        <a:blipFill>
                          <a:blip r:embed="rId3"/>
                          <a:stretch>
                            <a:fillRect l="-564063" t="-1133962" r="-1067188" b="-20566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90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25.6M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3.18G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95.20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72.50 %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94.27 %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939942191"/>
                      </a:ext>
                    </a:extLst>
                  </a:tr>
                  <a:tr h="325744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CoAtNet-3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4450" marR="44450" marT="0" marB="0">
                        <a:blipFill>
                          <a:blip r:embed="rId3"/>
                          <a:stretch>
                            <a:fillRect l="-564063" t="-1211111" r="-1067188" b="-10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90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168M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32.53G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27.92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80.17%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94.93 %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111784799"/>
                      </a:ext>
                    </a:extLst>
                  </a:tr>
                  <a:tr h="325744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iiANET [ours]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4450" marR="44450" marT="0" marB="0">
                        <a:blipFill>
                          <a:blip r:embed="rId3"/>
                          <a:stretch>
                            <a:fillRect l="-564063" t="-1335849" r="-1067188" b="-37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90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25.2M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8.22G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37.21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80.57%</a:t>
                          </a:r>
                          <a:endParaRPr lang="en-US" sz="14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95.67 %</a:t>
                          </a:r>
                          <a:endParaRPr lang="en-US" sz="14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30658358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600061" y="5158850"/>
            <a:ext cx="829111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iiANET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achieves 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80.57% Top-1 Accuracy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with 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95.67% Top-5 Accuracy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outperforming other models.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Efficient performance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with 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25.2M parameters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8.22G FLOPs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374365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FEBCA7-3568-4940-A922-AADE56CC4277}"/>
              </a:ext>
            </a:extLst>
          </p:cNvPr>
          <p:cNvSpPr txBox="1"/>
          <p:nvPr/>
        </p:nvSpPr>
        <p:spPr>
          <a:xfrm>
            <a:off x="86059" y="-72312"/>
            <a:ext cx="5793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 smtClean="0">
                <a:solidFill>
                  <a:schemeClr val="bg1"/>
                </a:solidFill>
              </a:rPr>
              <a:t>Oxford-III Dataset</a:t>
            </a:r>
            <a:endParaRPr lang="en-IN" sz="32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1421"/>
            <a:ext cx="9144000" cy="868190"/>
          </a:xfrm>
          <a:prstGeom prst="rect">
            <a:avLst/>
          </a:prstGeom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600061" y="5158850"/>
            <a:ext cx="829111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iiANET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achieves </a:t>
            </a:r>
            <a:r>
              <a:rPr lang="en-US" altLang="en-US" sz="1400" b="1" dirty="0" smtClean="0">
                <a:latin typeface="Arial" panose="020B0604020202020204" pitchFamily="34" charset="0"/>
              </a:rPr>
              <a:t>74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.04% Top-1 Accuracy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with 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93.98% Top-5 Accuracy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outperforming other models.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Efficient performance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with 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25.2M parameters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8.22G FLOPs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0478539"/>
                  </p:ext>
                </p:extLst>
              </p:nvPr>
            </p:nvGraphicFramePr>
            <p:xfrm>
              <a:off x="1283959" y="1276140"/>
              <a:ext cx="6731321" cy="4108428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1095948">
                      <a:extLst>
                        <a:ext uri="{9D8B030D-6E8A-4147-A177-3AD203B41FA5}">
                          <a16:colId xmlns:a16="http://schemas.microsoft.com/office/drawing/2014/main" val="1367572776"/>
                        </a:ext>
                      </a:extLst>
                    </a:gridCol>
                    <a:gridCol w="1095948">
                      <a:extLst>
                        <a:ext uri="{9D8B030D-6E8A-4147-A177-3AD203B41FA5}">
                          <a16:colId xmlns:a16="http://schemas.microsoft.com/office/drawing/2014/main" val="1789594536"/>
                        </a:ext>
                      </a:extLst>
                    </a:gridCol>
                    <a:gridCol w="389093">
                      <a:extLst>
                        <a:ext uri="{9D8B030D-6E8A-4147-A177-3AD203B41FA5}">
                          <a16:colId xmlns:a16="http://schemas.microsoft.com/office/drawing/2014/main" val="2269751095"/>
                        </a:ext>
                      </a:extLst>
                    </a:gridCol>
                    <a:gridCol w="643445">
                      <a:extLst>
                        <a:ext uri="{9D8B030D-6E8A-4147-A177-3AD203B41FA5}">
                          <a16:colId xmlns:a16="http://schemas.microsoft.com/office/drawing/2014/main" val="740416742"/>
                        </a:ext>
                      </a:extLst>
                    </a:gridCol>
                    <a:gridCol w="643445">
                      <a:extLst>
                        <a:ext uri="{9D8B030D-6E8A-4147-A177-3AD203B41FA5}">
                          <a16:colId xmlns:a16="http://schemas.microsoft.com/office/drawing/2014/main" val="3499110861"/>
                        </a:ext>
                      </a:extLst>
                    </a:gridCol>
                    <a:gridCol w="713339">
                      <a:extLst>
                        <a:ext uri="{9D8B030D-6E8A-4147-A177-3AD203B41FA5}">
                          <a16:colId xmlns:a16="http://schemas.microsoft.com/office/drawing/2014/main" val="663626439"/>
                        </a:ext>
                      </a:extLst>
                    </a:gridCol>
                    <a:gridCol w="713339">
                      <a:extLst>
                        <a:ext uri="{9D8B030D-6E8A-4147-A177-3AD203B41FA5}">
                          <a16:colId xmlns:a16="http://schemas.microsoft.com/office/drawing/2014/main" val="2109400210"/>
                        </a:ext>
                      </a:extLst>
                    </a:gridCol>
                    <a:gridCol w="718382">
                      <a:extLst>
                        <a:ext uri="{9D8B030D-6E8A-4147-A177-3AD203B41FA5}">
                          <a16:colId xmlns:a16="http://schemas.microsoft.com/office/drawing/2014/main" val="3689419674"/>
                        </a:ext>
                      </a:extLst>
                    </a:gridCol>
                    <a:gridCol w="718382">
                      <a:extLst>
                        <a:ext uri="{9D8B030D-6E8A-4147-A177-3AD203B41FA5}">
                          <a16:colId xmlns:a16="http://schemas.microsoft.com/office/drawing/2014/main" val="1875696167"/>
                        </a:ext>
                      </a:extLst>
                    </a:gridCol>
                  </a:tblGrid>
                  <a:tr h="291569">
                    <a:tc rowSpan="14">
                      <a:txBody>
                        <a:bodyPr/>
                        <a:lstStyle/>
                        <a:p>
                          <a:pPr marL="71755" marR="71755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</a:p>
                        <a:p>
                          <a:pPr marL="71755" marR="71755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              OXFORD-III [25]</a:t>
                          </a:r>
                          <a:endParaRPr lang="en-US" sz="14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vert="vert"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ResNet-50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224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25.6M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7.71G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119.75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59.07%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86.61 %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98640510"/>
                      </a:ext>
                    </a:extLst>
                  </a:tr>
                  <a:tr h="291569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ResNet-101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224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44.5M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14.58G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105.80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59.25%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87.38 %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775478365"/>
                      </a:ext>
                    </a:extLst>
                  </a:tr>
                  <a:tr h="291569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EffNet-B4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224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19.3M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2.86G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106.95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45.86%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75.85 %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429189092"/>
                      </a:ext>
                    </a:extLst>
                  </a:tr>
                  <a:tr h="291569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EffNet-B5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224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30.4M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4.49G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96.844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47.54%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78.92 %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4275680694"/>
                      </a:ext>
                    </a:extLst>
                  </a:tr>
                  <a:tr h="291569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Dense169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224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14.1M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5.81G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104.88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58.98%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87.61 %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865467017"/>
                      </a:ext>
                    </a:extLst>
                  </a:tr>
                  <a:tr h="291569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Dense 201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224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20.0M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7.35G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98.82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62.55%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86.84 %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2055976879"/>
                      </a:ext>
                    </a:extLst>
                  </a:tr>
                  <a:tr h="291569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ViT-B/16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224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86.6M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16.86G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51.23%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82.31 %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857868058"/>
                      </a:ext>
                    </a:extLst>
                  </a:tr>
                  <a:tr h="291569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ViT-L/16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224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304.3M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59.69G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53.19%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83.28 %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773433244"/>
                      </a:ext>
                    </a:extLst>
                  </a:tr>
                  <a:tr h="291569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MobileViT-S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256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1986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51.89 %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84.52 % 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1759629288"/>
                      </a:ext>
                    </a:extLst>
                  </a:tr>
                  <a:tr h="291569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DiNAT-B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224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13.7G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764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69.37 %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92.09 %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644836998"/>
                      </a:ext>
                    </a:extLst>
                  </a:tr>
                  <a:tr h="291569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Dilate-B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224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48M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9.96G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64.85 %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88.18 %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2694585147"/>
                      </a:ext>
                    </a:extLst>
                  </a:tr>
                  <a:tr h="291569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BoT50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256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25.6M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3.18G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118.97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64.13%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90.00%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4086518761"/>
                      </a:ext>
                    </a:extLst>
                  </a:tr>
                  <a:tr h="291569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CoAtNet-3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224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168M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32.53G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43.80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67.57%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91.36%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926224374"/>
                      </a:ext>
                    </a:extLst>
                  </a:tr>
                  <a:tr h="291569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iiANET [ours]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299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25.2M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8.22G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51.44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74.04%</a:t>
                          </a:r>
                          <a:endParaRPr lang="en-US" sz="14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93.98%</a:t>
                          </a:r>
                          <a:endParaRPr lang="en-US" sz="14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16059071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0478539"/>
                  </p:ext>
                </p:extLst>
              </p:nvPr>
            </p:nvGraphicFramePr>
            <p:xfrm>
              <a:off x="1283959" y="1276140"/>
              <a:ext cx="6731321" cy="4108428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1095948">
                      <a:extLst>
                        <a:ext uri="{9D8B030D-6E8A-4147-A177-3AD203B41FA5}">
                          <a16:colId xmlns:a16="http://schemas.microsoft.com/office/drawing/2014/main" val="1367572776"/>
                        </a:ext>
                      </a:extLst>
                    </a:gridCol>
                    <a:gridCol w="1095948">
                      <a:extLst>
                        <a:ext uri="{9D8B030D-6E8A-4147-A177-3AD203B41FA5}">
                          <a16:colId xmlns:a16="http://schemas.microsoft.com/office/drawing/2014/main" val="1789594536"/>
                        </a:ext>
                      </a:extLst>
                    </a:gridCol>
                    <a:gridCol w="389093">
                      <a:extLst>
                        <a:ext uri="{9D8B030D-6E8A-4147-A177-3AD203B41FA5}">
                          <a16:colId xmlns:a16="http://schemas.microsoft.com/office/drawing/2014/main" val="2269751095"/>
                        </a:ext>
                      </a:extLst>
                    </a:gridCol>
                    <a:gridCol w="643445">
                      <a:extLst>
                        <a:ext uri="{9D8B030D-6E8A-4147-A177-3AD203B41FA5}">
                          <a16:colId xmlns:a16="http://schemas.microsoft.com/office/drawing/2014/main" val="740416742"/>
                        </a:ext>
                      </a:extLst>
                    </a:gridCol>
                    <a:gridCol w="643445">
                      <a:extLst>
                        <a:ext uri="{9D8B030D-6E8A-4147-A177-3AD203B41FA5}">
                          <a16:colId xmlns:a16="http://schemas.microsoft.com/office/drawing/2014/main" val="3499110861"/>
                        </a:ext>
                      </a:extLst>
                    </a:gridCol>
                    <a:gridCol w="713339">
                      <a:extLst>
                        <a:ext uri="{9D8B030D-6E8A-4147-A177-3AD203B41FA5}">
                          <a16:colId xmlns:a16="http://schemas.microsoft.com/office/drawing/2014/main" val="663626439"/>
                        </a:ext>
                      </a:extLst>
                    </a:gridCol>
                    <a:gridCol w="713339">
                      <a:extLst>
                        <a:ext uri="{9D8B030D-6E8A-4147-A177-3AD203B41FA5}">
                          <a16:colId xmlns:a16="http://schemas.microsoft.com/office/drawing/2014/main" val="2109400210"/>
                        </a:ext>
                      </a:extLst>
                    </a:gridCol>
                    <a:gridCol w="718382">
                      <a:extLst>
                        <a:ext uri="{9D8B030D-6E8A-4147-A177-3AD203B41FA5}">
                          <a16:colId xmlns:a16="http://schemas.microsoft.com/office/drawing/2014/main" val="3689419674"/>
                        </a:ext>
                      </a:extLst>
                    </a:gridCol>
                    <a:gridCol w="718382">
                      <a:extLst>
                        <a:ext uri="{9D8B030D-6E8A-4147-A177-3AD203B41FA5}">
                          <a16:colId xmlns:a16="http://schemas.microsoft.com/office/drawing/2014/main" val="1875696167"/>
                        </a:ext>
                      </a:extLst>
                    </a:gridCol>
                  </a:tblGrid>
                  <a:tr h="291569">
                    <a:tc rowSpan="14">
                      <a:txBody>
                        <a:bodyPr/>
                        <a:lstStyle/>
                        <a:p>
                          <a:pPr marL="71755" marR="71755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</a:p>
                        <a:p>
                          <a:pPr marL="71755" marR="71755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              OXFORD-III [25]</a:t>
                          </a:r>
                          <a:endParaRPr lang="en-US" sz="14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vert="vert"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ResNet-50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4450" marR="44450" marT="0" marB="0">
                        <a:blipFill>
                          <a:blip r:embed="rId3"/>
                          <a:stretch>
                            <a:fillRect l="-564063" t="-37500" r="-1067188" b="-1343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25.6M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7.71G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119.75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59.07%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86.61 %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98640510"/>
                      </a:ext>
                    </a:extLst>
                  </a:tr>
                  <a:tr h="291569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ResNet-101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4450" marR="44450" marT="0" marB="0">
                        <a:blipFill>
                          <a:blip r:embed="rId3"/>
                          <a:stretch>
                            <a:fillRect l="-564063" t="-137500" r="-1067188" b="-1243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44.5M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14.58G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105.80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59.25%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87.38 %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775478365"/>
                      </a:ext>
                    </a:extLst>
                  </a:tr>
                  <a:tr h="291569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EffNet-B4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4450" marR="44450" marT="0" marB="0">
                        <a:blipFill>
                          <a:blip r:embed="rId3"/>
                          <a:stretch>
                            <a:fillRect l="-564063" t="-237500" r="-1067188" b="-1143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19.3M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2.86G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106.95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45.86%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75.85 %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429189092"/>
                      </a:ext>
                    </a:extLst>
                  </a:tr>
                  <a:tr h="291569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EffNet-B5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4450" marR="44450" marT="0" marB="0">
                        <a:blipFill>
                          <a:blip r:embed="rId3"/>
                          <a:stretch>
                            <a:fillRect l="-564063" t="-337500" r="-1067188" b="-1043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30.4M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4.49G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96.844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47.54%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78.92 %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4275680694"/>
                      </a:ext>
                    </a:extLst>
                  </a:tr>
                  <a:tr h="291569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Dense169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4450" marR="44450" marT="0" marB="0">
                        <a:blipFill>
                          <a:blip r:embed="rId3"/>
                          <a:stretch>
                            <a:fillRect l="-564063" t="-437500" r="-1067188" b="-943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14.1M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5.81G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104.88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58.98%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87.61 %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865467017"/>
                      </a:ext>
                    </a:extLst>
                  </a:tr>
                  <a:tr h="291569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Dense 201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4450" marR="44450" marT="0" marB="0">
                        <a:blipFill>
                          <a:blip r:embed="rId3"/>
                          <a:stretch>
                            <a:fillRect l="-564063" t="-548936" r="-1067188" b="-8638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20.0M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7.35G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98.82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62.55%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86.84 %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2055976879"/>
                      </a:ext>
                    </a:extLst>
                  </a:tr>
                  <a:tr h="291569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ViT-B/16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4450" marR="44450" marT="0" marB="0">
                        <a:blipFill>
                          <a:blip r:embed="rId3"/>
                          <a:stretch>
                            <a:fillRect l="-564063" t="-635417" r="-1067188" b="-745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86.6M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16.86G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51.23%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82.31 %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857868058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ViT-L/16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4450" marR="44450" marT="0" marB="0">
                        <a:blipFill>
                          <a:blip r:embed="rId3"/>
                          <a:stretch>
                            <a:fillRect l="-564063" t="-706000" r="-1067188" b="-61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304.3M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59.69G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53.19%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83.28 %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773433244"/>
                      </a:ext>
                    </a:extLst>
                  </a:tr>
                  <a:tr h="291569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MobileViT-S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4450" marR="44450" marT="0" marB="0">
                        <a:blipFill>
                          <a:blip r:embed="rId3"/>
                          <a:stretch>
                            <a:fillRect l="-564063" t="-839583" r="-1067188" b="-54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1986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51.89 %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84.52 % 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1759629288"/>
                      </a:ext>
                    </a:extLst>
                  </a:tr>
                  <a:tr h="291569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DiNAT-B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4450" marR="44450" marT="0" marB="0">
                        <a:blipFill>
                          <a:blip r:embed="rId3"/>
                          <a:stretch>
                            <a:fillRect l="-564063" t="-939583" r="-1067188" b="-44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13.7G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764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69.37 %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92.09 %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644836998"/>
                      </a:ext>
                    </a:extLst>
                  </a:tr>
                  <a:tr h="291569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Dilate-B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4450" marR="44450" marT="0" marB="0">
                        <a:blipFill>
                          <a:blip r:embed="rId3"/>
                          <a:stretch>
                            <a:fillRect l="-564063" t="-1039583" r="-1067188" b="-34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48M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9.96G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64.85 %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88.18 %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2694585147"/>
                      </a:ext>
                    </a:extLst>
                  </a:tr>
                  <a:tr h="291569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BoT50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4450" marR="44450" marT="0" marB="0">
                        <a:blipFill>
                          <a:blip r:embed="rId3"/>
                          <a:stretch>
                            <a:fillRect l="-564063" t="-1139583" r="-1067188" b="-24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25.6M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3.18G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118.97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64.13%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90.00%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4086518761"/>
                      </a:ext>
                    </a:extLst>
                  </a:tr>
                  <a:tr h="291569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CoAtNet-3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4450" marR="44450" marT="0" marB="0">
                        <a:blipFill>
                          <a:blip r:embed="rId3"/>
                          <a:stretch>
                            <a:fillRect l="-564063" t="-1239583" r="-1067188" b="-14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168M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32.53G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43.80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67.57%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91.36%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926224374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iiANET [ours]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4450" marR="44450" marT="0" marB="0">
                        <a:blipFill>
                          <a:blip r:embed="rId3"/>
                          <a:stretch>
                            <a:fillRect l="-564063" t="-1286000" r="-1067188" b="-3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25.2M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8.22G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51.44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74.04%</a:t>
                          </a:r>
                          <a:endParaRPr lang="en-US" sz="14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93.98%</a:t>
                          </a:r>
                          <a:endParaRPr lang="en-US" sz="14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1605907185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1416990"/>
              </p:ext>
            </p:extLst>
          </p:nvPr>
        </p:nvGraphicFramePr>
        <p:xfrm>
          <a:off x="1283961" y="950396"/>
          <a:ext cx="6731319" cy="3257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5948">
                  <a:extLst>
                    <a:ext uri="{9D8B030D-6E8A-4147-A177-3AD203B41FA5}">
                      <a16:colId xmlns:a16="http://schemas.microsoft.com/office/drawing/2014/main" val="556553504"/>
                    </a:ext>
                  </a:extLst>
                </a:gridCol>
                <a:gridCol w="1095948">
                  <a:extLst>
                    <a:ext uri="{9D8B030D-6E8A-4147-A177-3AD203B41FA5}">
                      <a16:colId xmlns:a16="http://schemas.microsoft.com/office/drawing/2014/main" val="2838543573"/>
                    </a:ext>
                  </a:extLst>
                </a:gridCol>
                <a:gridCol w="389093">
                  <a:extLst>
                    <a:ext uri="{9D8B030D-6E8A-4147-A177-3AD203B41FA5}">
                      <a16:colId xmlns:a16="http://schemas.microsoft.com/office/drawing/2014/main" val="595539561"/>
                    </a:ext>
                  </a:extLst>
                </a:gridCol>
                <a:gridCol w="643445">
                  <a:extLst>
                    <a:ext uri="{9D8B030D-6E8A-4147-A177-3AD203B41FA5}">
                      <a16:colId xmlns:a16="http://schemas.microsoft.com/office/drawing/2014/main" val="1294040015"/>
                    </a:ext>
                  </a:extLst>
                </a:gridCol>
                <a:gridCol w="643445">
                  <a:extLst>
                    <a:ext uri="{9D8B030D-6E8A-4147-A177-3AD203B41FA5}">
                      <a16:colId xmlns:a16="http://schemas.microsoft.com/office/drawing/2014/main" val="327664915"/>
                    </a:ext>
                  </a:extLst>
                </a:gridCol>
                <a:gridCol w="713339">
                  <a:extLst>
                    <a:ext uri="{9D8B030D-6E8A-4147-A177-3AD203B41FA5}">
                      <a16:colId xmlns:a16="http://schemas.microsoft.com/office/drawing/2014/main" val="2271328027"/>
                    </a:ext>
                  </a:extLst>
                </a:gridCol>
                <a:gridCol w="713339">
                  <a:extLst>
                    <a:ext uri="{9D8B030D-6E8A-4147-A177-3AD203B41FA5}">
                      <a16:colId xmlns:a16="http://schemas.microsoft.com/office/drawing/2014/main" val="3688824278"/>
                    </a:ext>
                  </a:extLst>
                </a:gridCol>
                <a:gridCol w="718381">
                  <a:extLst>
                    <a:ext uri="{9D8B030D-6E8A-4147-A177-3AD203B41FA5}">
                      <a16:colId xmlns:a16="http://schemas.microsoft.com/office/drawing/2014/main" val="1849695228"/>
                    </a:ext>
                  </a:extLst>
                </a:gridCol>
                <a:gridCol w="718381">
                  <a:extLst>
                    <a:ext uri="{9D8B030D-6E8A-4147-A177-3AD203B41FA5}">
                      <a16:colId xmlns:a16="http://schemas.microsoft.com/office/drawing/2014/main" val="3349710834"/>
                    </a:ext>
                  </a:extLst>
                </a:gridCol>
              </a:tblGrid>
              <a:tr h="325744">
                <a:tc>
                  <a:txBody>
                    <a:bodyPr/>
                    <a:lstStyle/>
                    <a:p>
                      <a:pPr marL="0" marR="0" indent="0" algn="l" hangingPunct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Dataset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marR="0" indent="0" algn="l" hangingPunct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Backbone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Size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Train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#Params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FLOPs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Throughput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top-1 acc.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top-5 acc.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41031762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51946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19151</TotalTime>
  <Words>1310</Words>
  <Application>Microsoft Office PowerPoint</Application>
  <PresentationFormat>On-screen Show (4:3)</PresentationFormat>
  <Paragraphs>595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Cambria Math</vt:lpstr>
      <vt:lpstr>DengXian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Pritish</dc:creator>
  <cp:lastModifiedBy>Yunusa</cp:lastModifiedBy>
  <cp:revision>667</cp:revision>
  <dcterms:created xsi:type="dcterms:W3CDTF">2018-12-09T09:50:00Z</dcterms:created>
  <dcterms:modified xsi:type="dcterms:W3CDTF">2024-12-15T07:20:31Z</dcterms:modified>
</cp:coreProperties>
</file>